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6" r:id="rId3"/>
    <p:sldId id="257" r:id="rId4"/>
    <p:sldId id="259" r:id="rId5"/>
    <p:sldId id="267" r:id="rId6"/>
    <p:sldId id="280" r:id="rId7"/>
    <p:sldId id="285" r:id="rId8"/>
    <p:sldId id="283" r:id="rId9"/>
    <p:sldId id="274" r:id="rId10"/>
    <p:sldId id="289" r:id="rId11"/>
    <p:sldId id="278" r:id="rId12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사용자" initials="W사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8EC1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2423" autoAdjust="0"/>
  </p:normalViewPr>
  <p:slideViewPr>
    <p:cSldViewPr>
      <p:cViewPr varScale="1">
        <p:scale>
          <a:sx n="107" d="100"/>
          <a:sy n="107" d="100"/>
        </p:scale>
        <p:origin x="194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626" y="0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3640916B-C431-4432-9545-E52301014C13}" type="datetimeFigureOut">
              <a:rPr lang="ko-KR" altLang="en-US" smtClean="0"/>
              <a:pPr/>
              <a:t>2020-06-11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0868"/>
            <a:ext cx="2919565" cy="493867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626" y="9370868"/>
            <a:ext cx="2919565" cy="493867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EF1CB8BD-E7C5-4761-BDDC-44E98F2F180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7610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626" y="0"/>
            <a:ext cx="2919565" cy="49386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15D5546B-34F0-46D9-ABAC-9BE2B05A37E9}" type="datetimeFigureOut">
              <a:rPr lang="ko-KR" altLang="en-US" smtClean="0"/>
              <a:pPr/>
              <a:t>2020-06-11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262" y="4686223"/>
            <a:ext cx="5389240" cy="4440077"/>
          </a:xfrm>
          <a:prstGeom prst="rect">
            <a:avLst/>
          </a:prstGeom>
        </p:spPr>
        <p:txBody>
          <a:bodyPr vert="horz" lIns="90763" tIns="45382" rIns="90763" bIns="4538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0868"/>
            <a:ext cx="2919565" cy="493867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626" y="9370868"/>
            <a:ext cx="2919565" cy="493867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90552FF0-7040-4D13-9BBA-196D120B2E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1338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552FF0-7040-4D13-9BBA-196D120B2EBB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8836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F635-B1AD-4A6E-8DA3-0D50227EE533}" type="datetime1">
              <a:rPr lang="ko-KR" altLang="en-US" smtClean="0"/>
              <a:pPr/>
              <a:t>2020-06-11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7A68-0262-45AC-837E-3E30C54B36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311D1-FE44-491D-AED4-B4E7986D36D2}" type="datetime1">
              <a:rPr lang="ko-KR" altLang="en-US" smtClean="0"/>
              <a:pPr/>
              <a:t>2020-06-11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7A68-0262-45AC-837E-3E30C54B36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A4A29-88AD-4F24-8B5D-F49BF1141026}" type="datetime1">
              <a:rPr lang="ko-KR" altLang="en-US" smtClean="0"/>
              <a:pPr/>
              <a:t>2020-06-11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7A68-0262-45AC-837E-3E30C54B36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58468-F815-478A-839D-95C2EB1F7AF0}" type="datetime1">
              <a:rPr lang="ko-KR" altLang="en-US" smtClean="0"/>
              <a:pPr/>
              <a:t>2020-06-11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7A68-0262-45AC-837E-3E30C54B36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33B51-41BE-4898-8B04-54F1699326F1}" type="datetime1">
              <a:rPr lang="ko-KR" altLang="en-US" smtClean="0"/>
              <a:pPr/>
              <a:t>2020-06-11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7A68-0262-45AC-837E-3E30C54B36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C3C96-F3EE-4DA0-86E5-79B74A564024}" type="datetime1">
              <a:rPr lang="ko-KR" altLang="en-US" smtClean="0"/>
              <a:pPr/>
              <a:t>2020-06-11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7A68-0262-45AC-837E-3E30C54B36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4198-B35E-4E77-9A50-15B821DF5269}" type="datetime1">
              <a:rPr lang="ko-KR" altLang="en-US" smtClean="0"/>
              <a:pPr/>
              <a:t>2020-06-11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7A68-0262-45AC-837E-3E30C54B36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42985-1444-401B-ADB2-20B5D44048C5}" type="datetime1">
              <a:rPr lang="ko-KR" altLang="en-US" smtClean="0"/>
              <a:pPr/>
              <a:t>2020-06-11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7A68-0262-45AC-837E-3E30C54B36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921C1-35C1-4278-978D-2F5BB7DA1D4D}" type="datetime1">
              <a:rPr lang="ko-KR" altLang="en-US" smtClean="0"/>
              <a:pPr/>
              <a:t>2020-06-11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7A68-0262-45AC-837E-3E30C54B36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04C56-F367-45FD-BD61-DB1E8617CBBF}" type="datetime1">
              <a:rPr lang="ko-KR" altLang="en-US" smtClean="0"/>
              <a:pPr/>
              <a:t>2020-06-11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7A68-0262-45AC-837E-3E30C54B36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EB47A-8768-49AF-AFFD-B48577DE3A25}" type="datetime1">
              <a:rPr lang="ko-KR" altLang="en-US" smtClean="0"/>
              <a:pPr/>
              <a:t>2020-06-11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B7A68-0262-45AC-837E-3E30C54B36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EE09E-811E-4133-AA7C-17FFCB9EFA80}" type="datetime1">
              <a:rPr lang="ko-KR" altLang="en-US" smtClean="0"/>
              <a:pPr/>
              <a:t>2020-06-11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B7A68-0262-45AC-837E-3E30C54B36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411510"/>
          </a:xfrm>
          <a:prstGeom prst="rect">
            <a:avLst/>
          </a:prstGeom>
          <a:solidFill>
            <a:srgbClr val="0E345B"/>
          </a:solidFill>
          <a:ln>
            <a:solidFill>
              <a:srgbClr val="0E34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2020 </a:t>
            </a:r>
            <a:r>
              <a:rPr lang="ko-KR" altLang="en-US" b="1" spc="-150" dirty="0" err="1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첨단융복합게임콘텐츠</a:t>
            </a:r>
            <a:r>
              <a:rPr lang="ko-KR" altLang="en-US" b="1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마케팅</a:t>
            </a:r>
            <a:r>
              <a:rPr lang="en-US" altLang="ko-KR" b="1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 신청서</a:t>
            </a:r>
            <a:endParaRPr lang="ko-KR" altLang="en-US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" y="267001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 spc="-150" dirty="0" err="1" smtClean="0"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게임명</a:t>
            </a:r>
            <a:endParaRPr lang="ko-KR" altLang="en-US" sz="4800" b="1" spc="-150" dirty="0">
              <a:solidFill>
                <a:srgbClr val="0E345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703126" y="4713994"/>
            <a:ext cx="7737748" cy="44319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  <a:alpha val="0"/>
              </a:schemeClr>
            </a:solidFill>
          </a:ln>
        </p:spPr>
        <p:txBody>
          <a:bodyPr wrap="square" tIns="0" bIns="0" anchor="ctr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ko-KR" altLang="en-US" sz="3600" b="1" spc="-15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5D8F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회사명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08520" y="548680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spc="-150" dirty="0" smtClean="0"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b="1" spc="-150" dirty="0" err="1" smtClean="0"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지원분야명</a:t>
            </a:r>
            <a:r>
              <a:rPr lang="ko-KR" altLang="en-US" sz="2400" b="1" spc="-150" dirty="0" smtClean="0"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작성</a:t>
            </a:r>
            <a:r>
              <a:rPr lang="en-US" altLang="ko-KR" sz="3200" b="1" spc="-150" dirty="0" smtClean="0"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3200" b="1" spc="-150" dirty="0">
              <a:solidFill>
                <a:srgbClr val="0E345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1133859"/>
            <a:ext cx="335861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</a:rPr>
              <a:t> - 2018</a:t>
            </a:r>
            <a:r>
              <a:rPr lang="ko-KR" altLang="en-US" sz="1100" dirty="0" smtClean="0">
                <a:solidFill>
                  <a:srgbClr val="FF0000"/>
                </a:solidFill>
              </a:rPr>
              <a:t>년</a:t>
            </a:r>
            <a:r>
              <a:rPr lang="en-US" altLang="ko-KR" sz="1100" dirty="0" smtClean="0">
                <a:solidFill>
                  <a:srgbClr val="FF0000"/>
                </a:solidFill>
              </a:rPr>
              <a:t>, 2019</a:t>
            </a:r>
            <a:r>
              <a:rPr lang="ko-KR" altLang="en-US" sz="1100" dirty="0" smtClean="0">
                <a:solidFill>
                  <a:srgbClr val="FF0000"/>
                </a:solidFill>
              </a:rPr>
              <a:t>년</a:t>
            </a:r>
            <a:r>
              <a:rPr lang="en-US" altLang="ko-KR" sz="1100" dirty="0" smtClean="0">
                <a:solidFill>
                  <a:srgbClr val="FF0000"/>
                </a:solidFill>
              </a:rPr>
              <a:t>, 2020</a:t>
            </a:r>
            <a:r>
              <a:rPr lang="ko-KR" altLang="en-US" sz="1100" dirty="0" smtClean="0">
                <a:solidFill>
                  <a:srgbClr val="FF0000"/>
                </a:solidFill>
              </a:rPr>
              <a:t>년 </a:t>
            </a:r>
            <a:r>
              <a:rPr lang="ko-KR" altLang="en-US" sz="1100" dirty="0" err="1" smtClean="0">
                <a:solidFill>
                  <a:srgbClr val="FF0000"/>
                </a:solidFill>
              </a:rPr>
              <a:t>첨단융복합</a:t>
            </a:r>
            <a:r>
              <a:rPr lang="ko-KR" altLang="en-US" sz="1100" dirty="0" smtClean="0">
                <a:solidFill>
                  <a:srgbClr val="FF0000"/>
                </a:solidFill>
              </a:rPr>
              <a:t> </a:t>
            </a:r>
            <a:r>
              <a:rPr lang="ko-KR" altLang="en-US" sz="1100" dirty="0" err="1" smtClean="0">
                <a:solidFill>
                  <a:srgbClr val="FF0000"/>
                </a:solidFill>
              </a:rPr>
              <a:t>제작지원작</a:t>
            </a:r>
            <a:endParaRPr lang="en-US" altLang="ko-KR" sz="1100" dirty="0" smtClean="0">
              <a:solidFill>
                <a:srgbClr val="FF0000"/>
              </a:solidFill>
            </a:endParaRPr>
          </a:p>
          <a:p>
            <a:r>
              <a:rPr lang="en-US" altLang="ko-KR" sz="1100" dirty="0" smtClean="0">
                <a:solidFill>
                  <a:srgbClr val="FF0000"/>
                </a:solidFill>
              </a:rPr>
              <a:t> - </a:t>
            </a:r>
            <a:r>
              <a:rPr lang="ko-KR" altLang="en-US" sz="1100" dirty="0" err="1" smtClean="0">
                <a:solidFill>
                  <a:srgbClr val="FF0000"/>
                </a:solidFill>
              </a:rPr>
              <a:t>제작지원작</a:t>
            </a:r>
            <a:r>
              <a:rPr lang="ko-KR" altLang="en-US" sz="1100" dirty="0" smtClean="0">
                <a:solidFill>
                  <a:srgbClr val="FF0000"/>
                </a:solidFill>
              </a:rPr>
              <a:t> 외 </a:t>
            </a:r>
            <a:endParaRPr lang="en-US" altLang="ko-KR" sz="1100" dirty="0" smtClean="0">
              <a:solidFill>
                <a:srgbClr val="FF0000"/>
              </a:solidFill>
            </a:endParaRPr>
          </a:p>
          <a:p>
            <a:r>
              <a:rPr lang="en-US" altLang="ko-KR" sz="1100" dirty="0">
                <a:solidFill>
                  <a:srgbClr val="FF0000"/>
                </a:solidFill>
              </a:rPr>
              <a:t> </a:t>
            </a:r>
            <a:r>
              <a:rPr lang="en-US" altLang="ko-KR" sz="1100" dirty="0" smtClean="0">
                <a:solidFill>
                  <a:srgbClr val="FF0000"/>
                </a:solidFill>
              </a:rPr>
              <a:t> * </a:t>
            </a:r>
            <a:r>
              <a:rPr lang="ko-KR" altLang="en-US" sz="1100" dirty="0" smtClean="0">
                <a:solidFill>
                  <a:srgbClr val="FF0000"/>
                </a:solidFill>
              </a:rPr>
              <a:t>지원분야 선택하여 작성 후 삭제</a:t>
            </a:r>
            <a:endParaRPr lang="en-US" altLang="ko-KR" sz="11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 bwMode="auto">
          <a:xfrm>
            <a:off x="286618" y="224541"/>
            <a:ext cx="0" cy="288000"/>
          </a:xfrm>
          <a:prstGeom prst="line">
            <a:avLst/>
          </a:prstGeom>
          <a:ln w="76200">
            <a:solidFill>
              <a:srgbClr val="0E34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354035" y="275275"/>
            <a:ext cx="4938045" cy="2585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  <a:alpha val="0"/>
              </a:schemeClr>
            </a:solidFill>
          </a:ln>
        </p:spPr>
        <p:txBody>
          <a:bodyPr wrap="square" tIns="0" bIns="0" anchor="ctr">
            <a:spAutoFit/>
          </a:bodyPr>
          <a:lstStyle/>
          <a:p>
            <a:pPr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목차</a:t>
            </a:r>
            <a:endParaRPr lang="ko-KR" altLang="en-US" sz="2100" b="1" spc="-10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0E345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410671" y="1291554"/>
            <a:ext cx="5001690" cy="480131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회사</a:t>
            </a:r>
            <a:r>
              <a:rPr lang="en-US" altLang="ko-KR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개요</a:t>
            </a:r>
            <a:endParaRPr lang="en-US" altLang="ko-KR" b="1" spc="-120" dirty="0" smtClean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5D8EC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지원신청 게임 개요</a:t>
            </a:r>
            <a:endParaRPr lang="en-US" altLang="ko-KR" b="1" spc="-120" dirty="0" smtClean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5D8EC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게임소개</a:t>
            </a:r>
            <a:r>
              <a:rPr lang="en-US" altLang="ko-KR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(5</a:t>
            </a:r>
            <a:r>
              <a:rPr lang="ko-KR" altLang="en-US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 이내</a:t>
            </a:r>
            <a:r>
              <a:rPr lang="en-US" altLang="ko-KR" b="1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b="1" spc="-120" dirty="0" smtClean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5D8EC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희망 마케팅 계획</a:t>
            </a:r>
            <a:endParaRPr lang="en-US" altLang="ko-KR" b="1" spc="-120" dirty="0" smtClean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5D8EC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b="1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</a:rPr>
              <a:t>조직 구성 및 주요 인력 </a:t>
            </a:r>
            <a:r>
              <a:rPr lang="ko-KR" altLang="en-US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</a:rPr>
              <a:t>현황</a:t>
            </a:r>
            <a:endParaRPr lang="en-US" altLang="ko-KR" b="1" spc="-120" dirty="0" smtClean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5D8EC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별첨</a:t>
            </a:r>
            <a:r>
              <a:rPr lang="en-US" altLang="ko-KR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</a:t>
            </a:r>
            <a:r>
              <a:rPr lang="ko-KR" altLang="en-US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선택</a:t>
            </a:r>
            <a:r>
              <a:rPr lang="en-US" altLang="ko-KR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 개발 실적</a:t>
            </a:r>
            <a:r>
              <a:rPr lang="en-US" altLang="ko-KR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대표 게임 </a:t>
            </a:r>
            <a:r>
              <a:rPr lang="en-US" altLang="ko-KR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이내</a:t>
            </a:r>
            <a:r>
              <a:rPr lang="en-US" altLang="ko-KR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</a:t>
            </a:r>
            <a:r>
              <a:rPr lang="en-US" altLang="ko-KR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신청자격 확인서</a:t>
            </a:r>
            <a:endParaRPr lang="en-US" altLang="ko-KR" b="1" spc="-120" dirty="0" smtClean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5D8EC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</a:t>
            </a:r>
            <a:r>
              <a:rPr lang="en-US" altLang="ko-KR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참여의사 확인서</a:t>
            </a:r>
            <a:endParaRPr lang="en-US" altLang="ko-KR" b="1" spc="-120" dirty="0" smtClean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5D8EC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b="1" spc="-120" dirty="0" smtClean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5D8EC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400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상기 목차 순서 및 </a:t>
            </a:r>
            <a:r>
              <a:rPr lang="ko-KR" altLang="en-US" sz="1400" b="1" spc="-120" dirty="0" err="1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목차명은</a:t>
            </a:r>
            <a:r>
              <a:rPr lang="ko-KR" altLang="en-US" sz="1400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변경될 수 없습니다</a:t>
            </a:r>
            <a:r>
              <a:rPr lang="en-US" altLang="ko-KR" sz="1400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lang="ko-KR" altLang="en-US" sz="1400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기본 폰트 작성</a:t>
            </a:r>
            <a:r>
              <a:rPr lang="en-US" altLang="ko-KR" sz="1400" b="1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sz="1400" b="1" spc="-120" dirty="0" smtClean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5D8EC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1~5</a:t>
            </a:r>
            <a:r>
              <a:rPr lang="ko-KR" altLang="en-US" sz="1400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번 목차까지 총 </a:t>
            </a:r>
            <a:r>
              <a:rPr lang="en-US" altLang="ko-KR" sz="1400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</a:t>
            </a:r>
            <a:r>
              <a:rPr lang="ko-KR" altLang="en-US" sz="1400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이내 작성</a:t>
            </a:r>
            <a:endParaRPr lang="en-US" altLang="ko-KR" sz="1400" b="1" spc="-120" dirty="0" smtClean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5D8EC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400" b="1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5D8EC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빨간색 글자는 지우고 작성 가능</a:t>
            </a:r>
            <a:endParaRPr lang="en-US" altLang="ko-KR" sz="1400" b="1" spc="-120" dirty="0" smtClean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5D8EC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720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914342"/>
              </p:ext>
            </p:extLst>
          </p:nvPr>
        </p:nvGraphicFramePr>
        <p:xfrm>
          <a:off x="179513" y="764705"/>
          <a:ext cx="8712968" cy="328583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49149"/>
                <a:gridCol w="1123058"/>
                <a:gridCol w="3024336"/>
                <a:gridCol w="1186040"/>
                <a:gridCol w="876795"/>
                <a:gridCol w="876795"/>
                <a:gridCol w="876795"/>
              </a:tblGrid>
              <a:tr h="375108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업체명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1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사업자등록번호</a:t>
                      </a:r>
                      <a:endParaRPr lang="en-US" altLang="ko-KR" sz="1100" kern="0" spc="-11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-11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kern="0" spc="-11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법인</a:t>
                      </a:r>
                      <a:r>
                        <a:rPr lang="en-US" altLang="ko-KR" sz="1100" b="0" kern="0" spc="-11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b="0" kern="0" spc="-11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개인</a:t>
                      </a:r>
                      <a:r>
                        <a:rPr lang="en-US" altLang="ko-KR" sz="1100" b="0" kern="0" spc="-11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5108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대표자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  명 </a:t>
                      </a:r>
                      <a:r>
                        <a:rPr lang="en-US" altLang="ko-KR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나이</a:t>
                      </a:r>
                      <a:r>
                        <a:rPr lang="en-US" altLang="ko-KR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설립연도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19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연락처</a:t>
                      </a:r>
                      <a:r>
                        <a:rPr lang="en-US" altLang="ko-KR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/e-mail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종사자수</a:t>
                      </a:r>
                      <a:r>
                        <a:rPr lang="en-US" altLang="ko-KR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채용예정</a:t>
                      </a: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/>
                </a:tc>
              </a:tr>
              <a:tr h="432048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 소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40">
                <a:tc gridSpan="2"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자본금</a:t>
                      </a:r>
                      <a:r>
                        <a:rPr lang="en-US" altLang="ko-KR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억원</a:t>
                      </a:r>
                      <a:r>
                        <a:rPr lang="en-US" altLang="ko-KR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매출액</a:t>
                      </a:r>
                      <a:endParaRPr lang="en-US" altLang="ko-KR" sz="1100" kern="0" spc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</a:t>
                      </a:r>
                      <a:r>
                        <a:rPr lang="en-US" altLang="ko-KR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1" kern="0" spc="0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2017</a:t>
                      </a:r>
                      <a:r>
                        <a:rPr lang="ko-KR" altLang="en-US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endParaRPr lang="en-US" sz="1100" b="1" kern="0" spc="0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2018</a:t>
                      </a:r>
                      <a:r>
                        <a:rPr lang="ko-KR" altLang="en-US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endParaRPr lang="en-US" sz="1100" b="1" kern="0" spc="0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2019</a:t>
                      </a: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32048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홈페이지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/>
                </a:tc>
              </a:tr>
              <a:tr h="375108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담당자</a:t>
                      </a:r>
                      <a:endParaRPr lang="en-US" altLang="ko-KR" sz="1100" kern="0" spc="0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책임자</a:t>
                      </a: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4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 명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부서</a:t>
                      </a:r>
                      <a:r>
                        <a:rPr lang="en-US" altLang="ko-KR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직책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51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e-mail</a:t>
                      </a:r>
                      <a:endParaRPr lang="en-US" sz="1100" b="1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전화</a:t>
                      </a:r>
                      <a:r>
                        <a:rPr lang="en-US" altLang="ko-KR" sz="1100" kern="0" spc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핸드폰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424645"/>
              </p:ext>
            </p:extLst>
          </p:nvPr>
        </p:nvGraphicFramePr>
        <p:xfrm>
          <a:off x="179513" y="4149081"/>
          <a:ext cx="8712968" cy="2280315"/>
        </p:xfrm>
        <a:graphic>
          <a:graphicData uri="http://schemas.openxmlformats.org/drawingml/2006/table">
            <a:tbl>
              <a:tblPr/>
              <a:tblGrid>
                <a:gridCol w="792087"/>
                <a:gridCol w="7920881"/>
              </a:tblGrid>
              <a:tr h="22803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회사</a:t>
                      </a:r>
                      <a:endParaRPr lang="en-US" altLang="ko-KR" sz="1100" b="1" kern="0" spc="0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연혁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연도 역순으로 기입 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(2017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2016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… ) 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작성예시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2017.03.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2016.12.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5774" marR="15774" marT="15774" marB="1577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8" name="직선 연결선 7"/>
          <p:cNvCxnSpPr/>
          <p:nvPr/>
        </p:nvCxnSpPr>
        <p:spPr bwMode="auto">
          <a:xfrm>
            <a:off x="286618" y="224541"/>
            <a:ext cx="0" cy="288000"/>
          </a:xfrm>
          <a:prstGeom prst="line">
            <a:avLst/>
          </a:prstGeom>
          <a:ln w="76200">
            <a:solidFill>
              <a:srgbClr val="0E34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 bwMode="auto">
          <a:xfrm>
            <a:off x="354035" y="275275"/>
            <a:ext cx="1553669" cy="2585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  <a:alpha val="0"/>
              </a:schemeClr>
            </a:solidFill>
          </a:ln>
        </p:spPr>
        <p:txBody>
          <a:bodyPr wrap="square" tIns="0" bIns="0" anchor="ctr">
            <a:spAutoFit/>
          </a:bodyPr>
          <a:lstStyle/>
          <a:p>
            <a:pPr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회사  개요</a:t>
            </a:r>
            <a:endParaRPr lang="ko-KR" altLang="en-US" sz="2100" b="1" spc="-10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0E345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283968" y="404541"/>
            <a:ext cx="47243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i="1" kern="0" spc="0" dirty="0" smtClean="0">
                <a:solidFill>
                  <a:srgbClr val="002060"/>
                </a:solidFill>
                <a:latin typeface="HY그래픽M" pitchFamily="18" charset="-127"/>
                <a:ea typeface="HY그래픽M" pitchFamily="18" charset="-127"/>
              </a:rPr>
              <a:t>※  </a:t>
            </a:r>
            <a:r>
              <a:rPr lang="ko-KR" altLang="en-US" sz="1200" i="1" kern="0" spc="0" dirty="0" smtClean="0">
                <a:solidFill>
                  <a:srgbClr val="002060"/>
                </a:solidFill>
                <a:latin typeface="HY그래픽M" pitchFamily="18" charset="-127"/>
                <a:ea typeface="HY그래픽M" pitchFamily="18" charset="-127"/>
              </a:rPr>
              <a:t>종사자수</a:t>
            </a:r>
            <a:r>
              <a:rPr lang="en-US" altLang="ko-KR" sz="1200" i="1" kern="0" spc="0" dirty="0" smtClean="0">
                <a:solidFill>
                  <a:srgbClr val="002060"/>
                </a:solidFill>
                <a:latin typeface="HY그래픽M" pitchFamily="18" charset="-127"/>
                <a:ea typeface="HY그래픽M" pitchFamily="18" charset="-127"/>
              </a:rPr>
              <a:t>, </a:t>
            </a:r>
            <a:r>
              <a:rPr lang="ko-KR" altLang="en-US" sz="1200" i="1" kern="0" spc="0" dirty="0" smtClean="0">
                <a:solidFill>
                  <a:srgbClr val="002060"/>
                </a:solidFill>
                <a:latin typeface="HY그래픽M" pitchFamily="18" charset="-127"/>
                <a:ea typeface="HY그래픽M" pitchFamily="18" charset="-127"/>
              </a:rPr>
              <a:t>채용예정인원은 </a:t>
            </a:r>
            <a:r>
              <a:rPr lang="en-US" altLang="ko-KR" sz="1200" i="1" kern="0" spc="0" dirty="0" smtClean="0">
                <a:solidFill>
                  <a:srgbClr val="002060"/>
                </a:solidFill>
                <a:latin typeface="HY그래픽M" pitchFamily="18" charset="-127"/>
                <a:ea typeface="HY그래픽M" pitchFamily="18" charset="-127"/>
              </a:rPr>
              <a:t>‘4</a:t>
            </a:r>
            <a:r>
              <a:rPr lang="ko-KR" altLang="en-US" sz="1200" i="1" kern="0" dirty="0" smtClean="0">
                <a:solidFill>
                  <a:srgbClr val="002060"/>
                </a:solidFill>
                <a:latin typeface="HY그래픽M" pitchFamily="18" charset="-127"/>
                <a:ea typeface="HY그래픽M" pitchFamily="18" charset="-127"/>
              </a:rPr>
              <a:t>대 보험 가입자</a:t>
            </a:r>
            <a:r>
              <a:rPr lang="en-US" altLang="ko-KR" sz="1200" i="1" kern="0" dirty="0" smtClean="0">
                <a:solidFill>
                  <a:srgbClr val="002060"/>
                </a:solidFill>
                <a:latin typeface="HY그래픽M" pitchFamily="18" charset="-127"/>
                <a:ea typeface="HY그래픽M" pitchFamily="18" charset="-127"/>
              </a:rPr>
              <a:t>’</a:t>
            </a:r>
            <a:r>
              <a:rPr lang="ko-KR" altLang="en-US" sz="1200" i="1" kern="0" dirty="0" smtClean="0">
                <a:solidFill>
                  <a:srgbClr val="002060"/>
                </a:solidFill>
                <a:latin typeface="HY그래픽M" pitchFamily="18" charset="-127"/>
                <a:ea typeface="HY그래픽M" pitchFamily="18" charset="-127"/>
              </a:rPr>
              <a:t> 기준으로 작성</a:t>
            </a:r>
            <a:endParaRPr lang="ko-KR" altLang="en-US"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 txBox="1">
            <a:spLocks/>
          </p:cNvSpPr>
          <p:nvPr/>
        </p:nvSpPr>
        <p:spPr>
          <a:xfrm>
            <a:off x="272752" y="711913"/>
            <a:ext cx="7467600" cy="43204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1. </a:t>
            </a: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주요 정보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593591"/>
              </p:ext>
            </p:extLst>
          </p:nvPr>
        </p:nvGraphicFramePr>
        <p:xfrm>
          <a:off x="222829" y="1158075"/>
          <a:ext cx="8635452" cy="2038974"/>
        </p:xfrm>
        <a:graphic>
          <a:graphicData uri="http://schemas.openxmlformats.org/drawingml/2006/table">
            <a:tbl>
              <a:tblPr/>
              <a:tblGrid>
                <a:gridCol w="1634137"/>
                <a:gridCol w="3471505"/>
                <a:gridCol w="1547785"/>
                <a:gridCol w="1982025"/>
              </a:tblGrid>
              <a:tr h="14066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err="1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게임명</a:t>
                      </a: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한글</a:t>
                      </a: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장르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</a:t>
                      </a:r>
                      <a:r>
                        <a:rPr lang="en-US" altLang="ko-KR" sz="11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액션</a:t>
                      </a:r>
                      <a:r>
                        <a:rPr 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RPG</a:t>
                      </a:r>
                      <a:r>
                        <a:rPr lang="en-US" sz="11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</a:t>
                      </a:r>
                      <a:endParaRPr lang="en-US" sz="1100" b="0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661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0" spc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게임명</a:t>
                      </a: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영문</a:t>
                      </a: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0" kern="0" spc="0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플랫폼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</a:t>
                      </a:r>
                      <a:r>
                        <a:rPr lang="en-US" altLang="ko-KR" sz="1100" b="0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100" b="0" kern="0" spc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바이브</a:t>
                      </a:r>
                      <a:r>
                        <a:rPr lang="en-US" altLang="ko-KR" sz="1100" b="0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kern="0" spc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오큘러스</a:t>
                      </a:r>
                      <a:r>
                        <a:rPr lang="en-US" altLang="ko-KR" sz="1100" b="0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PSVR </a:t>
                      </a:r>
                      <a:r>
                        <a:rPr lang="ko-KR" altLang="en-US" sz="1100" b="0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</a:t>
                      </a:r>
                      <a:endParaRPr lang="en-US" sz="1100" b="0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661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변경 전 </a:t>
                      </a:r>
                      <a:r>
                        <a:rPr lang="ko-KR" altLang="en-US" sz="1100" b="0" kern="0" spc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게임명</a:t>
                      </a:r>
                      <a:endParaRPr lang="en-US" altLang="ko-KR" sz="1100" b="0" kern="0" spc="0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(2019.01.01. </a:t>
                      </a:r>
                      <a:r>
                        <a:rPr lang="ko-KR" altLang="en-US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이후 </a:t>
                      </a:r>
                      <a:r>
                        <a:rPr lang="ko-KR" altLang="en-US" sz="1100" b="0" i="1" kern="0" spc="0" baseline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게임명이</a:t>
                      </a:r>
                      <a:r>
                        <a:rPr lang="ko-KR" altLang="en-US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변경된 적 있다면 작성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타 플랫폼 </a:t>
                      </a:r>
                      <a:r>
                        <a:rPr lang="ko-KR" altLang="en-US" sz="1100" b="0" kern="0" spc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런칭</a:t>
                      </a: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현황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PC</a:t>
                      </a:r>
                      <a:r>
                        <a:rPr lang="en-US" altLang="ko-KR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/ </a:t>
                      </a:r>
                      <a:r>
                        <a:rPr lang="ko-KR" altLang="en-US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콘솔</a:t>
                      </a:r>
                      <a:endParaRPr lang="en-US" sz="1100" b="0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661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0" spc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런칭자명</a:t>
                      </a:r>
                      <a:endParaRPr lang="en-US" altLang="ko-KR" sz="1100" b="0" kern="0" spc="0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기업명 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en-US" altLang="ko-KR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b="0" i="1" kern="0" spc="0" baseline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임원명</a:t>
                      </a:r>
                      <a:r>
                        <a:rPr lang="ko-KR" altLang="en-US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등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직접 개발 여부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O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/ X</a:t>
                      </a: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개발완료일</a:t>
                      </a: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예정일</a:t>
                      </a: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100" b="0" kern="0" spc="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예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)2017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년 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5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월</a:t>
                      </a:r>
                      <a:endParaRPr lang="en-US" altLang="ko-KR" sz="1100" b="0" i="1" kern="0" spc="0" dirty="0" smtClean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지원연도</a:t>
                      </a: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*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기 </a:t>
                      </a:r>
                      <a:r>
                        <a:rPr lang="ko-KR" altLang="en-US" sz="1100" b="0" i="1" kern="0" spc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제작지원작만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작성</a:t>
                      </a:r>
                      <a:endParaRPr lang="en-US" altLang="ko-KR" sz="1100" b="0" i="1" kern="0" spc="0" dirty="0" smtClean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게임 키워드</a:t>
                      </a: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(3</a:t>
                      </a: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개</a:t>
                      </a: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100" b="0" kern="0" spc="0" dirty="0" smtClean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100" b="0" i="1" kern="0" spc="0" dirty="0" smtClean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BM </a:t>
                      </a: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구조</a:t>
                      </a: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b="0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40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기능성게임</a:t>
                      </a:r>
                      <a:r>
                        <a:rPr lang="en-US" altLang="ko-KR" sz="1100" b="0" kern="0" spc="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b="0" kern="0" spc="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주제</a:t>
                      </a:r>
                      <a:endParaRPr lang="ko-KR" altLang="en-US" sz="1100" b="0" kern="0" spc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6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6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해당 시 공고문 참고하여 작성</a:t>
                      </a:r>
                      <a:r>
                        <a:rPr lang="en-US" altLang="ko-KR" sz="6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① 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UN –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세부목표 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/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② 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③ 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④</a:t>
                      </a:r>
                      <a:endParaRPr lang="en-US" altLang="ko-KR" sz="1100" b="0" i="1" kern="0" spc="0" dirty="0" smtClean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기능성</a:t>
                      </a:r>
                      <a:r>
                        <a:rPr lang="en-US" altLang="ko-KR" sz="1100" b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b="0" kern="0" spc="0" dirty="0" err="1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인디게임</a:t>
                      </a:r>
                      <a:r>
                        <a:rPr lang="ko-KR" altLang="en-US" sz="1100" b="0" kern="0" spc="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여부</a:t>
                      </a:r>
                      <a:endParaRPr lang="ko-KR" altLang="en-US" sz="1100" b="0" kern="0" spc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기능성</a:t>
                      </a:r>
                      <a:r>
                        <a:rPr lang="en-US" altLang="ko-KR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/ </a:t>
                      </a:r>
                      <a:r>
                        <a:rPr lang="ko-KR" altLang="en-US" sz="1100" b="0" i="1" kern="0" spc="0" baseline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인디</a:t>
                      </a:r>
                      <a:r>
                        <a:rPr lang="ko-KR" altLang="en-US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/ </a:t>
                      </a:r>
                      <a:r>
                        <a:rPr lang="ko-KR" altLang="en-US" sz="1100" b="0" i="1" kern="0" spc="0" baseline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해당사항없음</a:t>
                      </a:r>
                      <a:endParaRPr lang="en-US" altLang="ko-KR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2" name="직선 연결선 11"/>
          <p:cNvCxnSpPr/>
          <p:nvPr/>
        </p:nvCxnSpPr>
        <p:spPr bwMode="auto">
          <a:xfrm>
            <a:off x="286618" y="224541"/>
            <a:ext cx="0" cy="288000"/>
          </a:xfrm>
          <a:prstGeom prst="line">
            <a:avLst/>
          </a:prstGeom>
          <a:ln w="76200">
            <a:solidFill>
              <a:srgbClr val="0E34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354035" y="275275"/>
            <a:ext cx="4938045" cy="2585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  <a:alpha val="0"/>
              </a:schemeClr>
            </a:solidFill>
          </a:ln>
        </p:spPr>
        <p:txBody>
          <a:bodyPr wrap="square" tIns="0" bIns="0" anchor="ctr">
            <a:spAutoFit/>
          </a:bodyPr>
          <a:lstStyle/>
          <a:p>
            <a:pPr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지원신청 게임 개요</a:t>
            </a:r>
            <a:endParaRPr lang="ko-KR" altLang="en-US" sz="2100" b="1" spc="-10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0E345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531594"/>
              </p:ext>
            </p:extLst>
          </p:nvPr>
        </p:nvGraphicFramePr>
        <p:xfrm>
          <a:off x="251520" y="3804976"/>
          <a:ext cx="8635452" cy="1246860"/>
        </p:xfrm>
        <a:graphic>
          <a:graphicData uri="http://schemas.openxmlformats.org/drawingml/2006/table">
            <a:tbl>
              <a:tblPr/>
              <a:tblGrid>
                <a:gridCol w="1634137"/>
                <a:gridCol w="1400263"/>
                <a:gridCol w="1400263"/>
                <a:gridCol w="1400263"/>
                <a:gridCol w="1400263"/>
                <a:gridCol w="1400263"/>
              </a:tblGrid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국가</a:t>
                      </a:r>
                      <a:r>
                        <a:rPr lang="en-US" altLang="ko-KR" sz="1100" b="0" i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i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권역</a:t>
                      </a:r>
                      <a:r>
                        <a:rPr lang="en-US" altLang="ko-KR" sz="1100" b="0" i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0" i="0" kern="0" spc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100" b="0" i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마켓</a:t>
                      </a:r>
                      <a:endParaRPr lang="ko-KR" altLang="en-US" sz="1100" b="0" i="0" kern="0" spc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출시일</a:t>
                      </a:r>
                      <a:r>
                        <a:rPr lang="en-US" altLang="ko-KR" sz="1100" b="0" i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i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예정일</a:t>
                      </a:r>
                      <a:r>
                        <a:rPr lang="en-US" altLang="ko-KR" sz="1100" b="0" i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0" i="0" kern="0" spc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출시방법</a:t>
                      </a:r>
                      <a:endParaRPr lang="ko-KR" altLang="en-US" sz="1100" b="0" i="0" kern="0" spc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누적다운로드</a:t>
                      </a:r>
                      <a:endParaRPr lang="ko-KR" altLang="en-US" sz="1100" b="0" i="0" kern="0" spc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누적매출</a:t>
                      </a:r>
                      <a:endParaRPr lang="ko-KR" altLang="en-US" sz="1100" b="0" i="0" kern="0" spc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b="0" i="1" kern="0" spc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iOS</a:t>
                      </a:r>
                      <a:r>
                        <a:rPr lang="en-US" altLang="ko-KR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/ AOS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2016.12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ko-KR" altLang="en-US" sz="1100" b="0" i="1" kern="0" spc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퍼블리셔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계약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000 </a:t>
                      </a:r>
                      <a:r>
                        <a:rPr lang="ko-KR" altLang="en-US" sz="1100" b="0" i="1" kern="0" spc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4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중국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AOS /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로컬마켓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2017.02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100" b="0" i="1" kern="0" spc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퍼블리셔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계약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000</a:t>
                      </a:r>
                      <a:r>
                        <a:rPr lang="ko-KR" altLang="en-US" sz="1100" b="0" i="1" kern="0" spc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67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동남아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AOS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(2017.11)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직접 서비스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해당사항 없음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해당사항 없음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79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제목 1"/>
          <p:cNvSpPr txBox="1">
            <a:spLocks/>
          </p:cNvSpPr>
          <p:nvPr/>
        </p:nvSpPr>
        <p:spPr>
          <a:xfrm>
            <a:off x="251520" y="3337048"/>
            <a:ext cx="7467600" cy="43204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2. </a:t>
            </a:r>
            <a:r>
              <a:rPr lang="ko-KR" alt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출시현황</a:t>
            </a:r>
            <a:r>
              <a:rPr lang="en-US" altLang="ko-K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(</a:t>
            </a:r>
            <a:r>
              <a:rPr lang="ko-KR" alt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현재 서비스 권역</a:t>
            </a:r>
            <a:r>
              <a:rPr lang="en-US" altLang="ko-K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)</a:t>
            </a:r>
            <a:r>
              <a:rPr lang="ko-KR" alt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272752" y="5213143"/>
            <a:ext cx="7467600" cy="43204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3. </a:t>
            </a: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목표 마케팅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135835"/>
              </p:ext>
            </p:extLst>
          </p:nvPr>
        </p:nvGraphicFramePr>
        <p:xfrm>
          <a:off x="251519" y="5765536"/>
          <a:ext cx="8606761" cy="759808"/>
        </p:xfrm>
        <a:graphic>
          <a:graphicData uri="http://schemas.openxmlformats.org/drawingml/2006/table">
            <a:tbl>
              <a:tblPr/>
              <a:tblGrid>
                <a:gridCol w="1368153"/>
                <a:gridCol w="7238608"/>
              </a:tblGrid>
              <a:tr h="40088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목표 유통</a:t>
                      </a:r>
                      <a:r>
                        <a:rPr lang="ko-KR" altLang="en-US" sz="1100" b="0" i="0" kern="0" spc="0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경로</a:t>
                      </a:r>
                      <a:endParaRPr lang="ko-KR" altLang="en-US" sz="1100" b="0" i="0" kern="0" spc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b="0" i="1" kern="0" spc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오픈마켓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스팀 등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전문마켓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i="1" kern="0" spc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플스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VR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), VR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방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기타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92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i="0" kern="0" spc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선호 마케팅 방법</a:t>
                      </a:r>
                      <a:endParaRPr lang="ko-KR" altLang="en-US" sz="1100" b="0" i="0" kern="0" spc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영상 제작</a:t>
                      </a:r>
                      <a:r>
                        <a:rPr lang="en-US" altLang="ko-KR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MCN </a:t>
                      </a:r>
                      <a:r>
                        <a:rPr lang="ko-KR" altLang="en-US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마케팅</a:t>
                      </a:r>
                      <a:r>
                        <a:rPr lang="en-US" altLang="ko-KR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1" kern="0" spc="0" baseline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인플루언서</a:t>
                      </a:r>
                      <a:r>
                        <a:rPr lang="ko-KR" altLang="en-US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마케팅</a:t>
                      </a:r>
                      <a:r>
                        <a:rPr lang="en-US" altLang="ko-KR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오프라인 마케팅</a:t>
                      </a:r>
                      <a:r>
                        <a:rPr lang="en-US" altLang="ko-KR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</a:t>
                      </a:r>
                      <a:endParaRPr lang="ko-KR" altLang="en-US" sz="1100" b="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019668" y="511636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spc="-150" dirty="0" smtClean="0"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spc="-150" dirty="0" err="1" smtClean="0"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지원분야명</a:t>
            </a:r>
            <a:r>
              <a:rPr lang="ko-KR" altLang="en-US" b="1" spc="-150" dirty="0" smtClean="0"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작성</a:t>
            </a:r>
            <a:r>
              <a:rPr lang="en-US" altLang="ko-KR" sz="2400" b="1" spc="-150" dirty="0" smtClean="0"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400" b="1" spc="-150" dirty="0">
              <a:solidFill>
                <a:srgbClr val="0E345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 bwMode="auto">
          <a:xfrm>
            <a:off x="286618" y="224541"/>
            <a:ext cx="0" cy="288000"/>
          </a:xfrm>
          <a:prstGeom prst="line">
            <a:avLst/>
          </a:prstGeom>
          <a:ln w="76200">
            <a:solidFill>
              <a:srgbClr val="0E34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354035" y="275275"/>
            <a:ext cx="4938045" cy="2585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  <a:alpha val="0"/>
              </a:schemeClr>
            </a:solidFill>
          </a:ln>
        </p:spPr>
        <p:txBody>
          <a:bodyPr wrap="square" tIns="0" bIns="0" anchor="ctr">
            <a:spAutoFit/>
          </a:bodyPr>
          <a:lstStyle/>
          <a:p>
            <a:pPr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게임소개 </a:t>
            </a:r>
            <a:r>
              <a:rPr lang="en-US" altLang="ko-KR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자유형식</a:t>
            </a:r>
            <a:r>
              <a:rPr lang="en-US" altLang="ko-KR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5</a:t>
            </a: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 이내</a:t>
            </a:r>
            <a:r>
              <a:rPr lang="en-US" altLang="ko-KR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100" b="1" spc="-10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0E345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79512" y="2996952"/>
            <a:ext cx="8333372" cy="170816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게임소개는 특장점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요약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부분 이외 자유형식이며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5</a:t>
            </a: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 이내로 작성해주시기 바랍니다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- </a:t>
            </a:r>
            <a:r>
              <a:rPr lang="ko-KR" altLang="en-US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</a:rPr>
              <a:t>이미지의 경우</a:t>
            </a:r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</a:rPr>
              <a:t>이미지당 </a:t>
            </a:r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</a:rPr>
              <a:t>50KB </a:t>
            </a:r>
            <a:r>
              <a:rPr lang="ko-KR" altLang="en-US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</a:rPr>
              <a:t>미만 또는</a:t>
            </a:r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</a:rPr>
              <a:t> PPT</a:t>
            </a:r>
            <a:r>
              <a:rPr lang="ko-KR" altLang="en-US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</a:rPr>
              <a:t> 내 압축 기능으로 최대한 압축해 주시기 바랍니다</a:t>
            </a:r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</a:rPr>
              <a:t>. </a:t>
            </a:r>
          </a:p>
          <a:p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- </a:t>
            </a: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소프트웨어 버전에 따라 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PPT</a:t>
            </a: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애니메이션 기능 작동이 원활하지 않을 수 있으니 사용 자제 바랍니다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</a:rPr>
              <a:t>본 </a:t>
            </a:r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</a:rPr>
              <a:t>PPT</a:t>
            </a:r>
            <a:r>
              <a:rPr lang="ko-KR" altLang="en-US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</a:rPr>
              <a:t>로 발표평가가 진행되오니 게임소개에 신중해주시기 바랍니다</a:t>
            </a:r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</a:rPr>
              <a:t>. </a:t>
            </a:r>
          </a:p>
          <a:p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게임에 대한 이해를 위해 플레이 방법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차별화 요소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등을 을 넣어주시기를 권합니다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본 지원신청서는 인터넷 연결이 어려운 환경에서 검토될 예정이오니 외부링크 기재 지양 바랍니다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</a:rPr>
              <a:t> * </a:t>
            </a:r>
            <a:r>
              <a:rPr lang="ko-KR" altLang="en-US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</a:rPr>
              <a:t>제출시 삭제</a:t>
            </a:r>
            <a:endParaRPr lang="en-US" altLang="ko-KR" sz="1500" spc="-120" dirty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79512" y="692696"/>
            <a:ext cx="7467600" cy="43204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</a:t>
            </a:r>
            <a:r>
              <a:rPr kumimoji="0" lang="en-US" altLang="ko-K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1. </a:t>
            </a: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게임 요약</a:t>
            </a:r>
            <a:r>
              <a:rPr kumimoji="0" lang="en-US" altLang="ko-K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(1</a:t>
            </a: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장</a:t>
            </a:r>
            <a:r>
              <a:rPr kumimoji="0" lang="en-US" altLang="ko-K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)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503300"/>
              </p:ext>
            </p:extLst>
          </p:nvPr>
        </p:nvGraphicFramePr>
        <p:xfrm>
          <a:off x="329036" y="1124744"/>
          <a:ext cx="8635452" cy="1728192"/>
        </p:xfrm>
        <a:graphic>
          <a:graphicData uri="http://schemas.openxmlformats.org/drawingml/2006/table">
            <a:tbl>
              <a:tblPr/>
              <a:tblGrid>
                <a:gridCol w="8635452"/>
              </a:tblGrid>
              <a:tr h="1728192"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※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대중성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상업성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목적성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특이성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독창성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창의성 관련 사항 등</a:t>
                      </a:r>
                      <a:endParaRPr lang="en-US" altLang="ko-KR" sz="1100" b="0" i="1" kern="0" spc="0" dirty="0" smtClean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※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자유 형식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 칸 크기는 늘려도 무방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1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간략하게 작성</a:t>
                      </a:r>
                      <a:endParaRPr lang="en-US" altLang="ko-KR" sz="1100" b="0" i="1" kern="0" spc="0" dirty="0" smtClean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 bwMode="auto">
          <a:xfrm>
            <a:off x="286618" y="224541"/>
            <a:ext cx="0" cy="288000"/>
          </a:xfrm>
          <a:prstGeom prst="line">
            <a:avLst/>
          </a:prstGeom>
          <a:ln w="76200">
            <a:solidFill>
              <a:srgbClr val="0E34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354035" y="275275"/>
            <a:ext cx="4938045" cy="2585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  <a:alpha val="0"/>
              </a:schemeClr>
            </a:solidFill>
          </a:ln>
        </p:spPr>
        <p:txBody>
          <a:bodyPr wrap="square" tIns="0" bIns="0" anchor="ctr">
            <a:spAutoFit/>
          </a:bodyPr>
          <a:lstStyle/>
          <a:p>
            <a:pPr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게임소개 </a:t>
            </a:r>
            <a:r>
              <a:rPr lang="en-US" altLang="ko-KR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자유형식</a:t>
            </a:r>
            <a:r>
              <a:rPr lang="en-US" altLang="ko-KR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5</a:t>
            </a: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 이내</a:t>
            </a:r>
            <a:r>
              <a:rPr lang="en-US" altLang="ko-KR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100" b="1" spc="-10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0E345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79512" y="692696"/>
            <a:ext cx="7467600" cy="5688632"/>
          </a:xfrm>
          <a:prstGeom prst="rect">
            <a:avLst/>
          </a:prstGeom>
        </p:spPr>
        <p:txBody>
          <a:bodyPr vert="horz" lIns="45720" rIns="45720" anchor="ctr">
            <a:normAutofit fontScale="92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b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2. </a:t>
            </a:r>
            <a:r>
              <a:rPr lang="ko-KR" alt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게임소개</a:t>
            </a:r>
            <a:endParaRPr lang="en-US" altLang="ko-KR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pPr fontAlgn="base" latinLnBrk="0"/>
            <a:r>
              <a:rPr lang="en-US" altLang="ko-KR" sz="1400" dirty="0" smtClean="0">
                <a:solidFill>
                  <a:srgbClr val="FF0000"/>
                </a:solidFill>
              </a:rPr>
              <a:t>   ※ </a:t>
            </a:r>
            <a:r>
              <a:rPr lang="ko-KR" altLang="en-US" sz="1400" dirty="0">
                <a:solidFill>
                  <a:srgbClr val="FF0000"/>
                </a:solidFill>
              </a:rPr>
              <a:t>게임 개요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주요 특징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차별화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플레이방법</a:t>
            </a:r>
            <a:r>
              <a:rPr lang="en-US" altLang="ko-KR" sz="1400" dirty="0">
                <a:solidFill>
                  <a:srgbClr val="FF0000"/>
                </a:solidFill>
              </a:rPr>
              <a:t>, BM(</a:t>
            </a:r>
            <a:r>
              <a:rPr lang="ko-KR" altLang="en-US" sz="1400" dirty="0">
                <a:solidFill>
                  <a:srgbClr val="FF0000"/>
                </a:solidFill>
              </a:rPr>
              <a:t>판매금액 등</a:t>
            </a:r>
            <a:r>
              <a:rPr lang="en-US" altLang="ko-KR" sz="1400" dirty="0">
                <a:solidFill>
                  <a:srgbClr val="FF0000"/>
                </a:solidFill>
              </a:rPr>
              <a:t>) </a:t>
            </a:r>
            <a:r>
              <a:rPr lang="ko-KR" altLang="en-US" sz="1400" dirty="0">
                <a:solidFill>
                  <a:srgbClr val="FF0000"/>
                </a:solidFill>
              </a:rPr>
              <a:t>등</a:t>
            </a:r>
          </a:p>
          <a:p>
            <a:pPr fontAlgn="base" latinLnBrk="0"/>
            <a:r>
              <a:rPr lang="en-US" altLang="ko-KR" sz="1400" dirty="0" smtClean="0">
                <a:solidFill>
                  <a:srgbClr val="FF0000"/>
                </a:solidFill>
              </a:rPr>
              <a:t>   ※ </a:t>
            </a:r>
            <a:r>
              <a:rPr lang="ko-KR" altLang="en-US" sz="1400" dirty="0">
                <a:solidFill>
                  <a:srgbClr val="FF0000"/>
                </a:solidFill>
              </a:rPr>
              <a:t>이미지 추가 시 압축된 용량 삽입</a:t>
            </a:r>
          </a:p>
          <a:p>
            <a:pPr fontAlgn="base" latinLnBrk="0"/>
            <a:r>
              <a:rPr lang="en-US" altLang="ko-KR" sz="1400" dirty="0" smtClean="0">
                <a:solidFill>
                  <a:srgbClr val="FF0000"/>
                </a:solidFill>
              </a:rPr>
              <a:t>   ※ </a:t>
            </a:r>
            <a:r>
              <a:rPr lang="ko-KR" altLang="en-US" sz="1400" dirty="0">
                <a:solidFill>
                  <a:srgbClr val="FF0000"/>
                </a:solidFill>
              </a:rPr>
              <a:t>동영상의 경우 별첨하거나 </a:t>
            </a:r>
            <a:r>
              <a:rPr lang="en-US" altLang="ko-KR" sz="1400" dirty="0">
                <a:solidFill>
                  <a:srgbClr val="FF0000"/>
                </a:solidFill>
              </a:rPr>
              <a:t>URL </a:t>
            </a:r>
            <a:r>
              <a:rPr lang="ko-KR" altLang="en-US" sz="1400" dirty="0">
                <a:solidFill>
                  <a:srgbClr val="FF0000"/>
                </a:solidFill>
              </a:rPr>
              <a:t>추가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</a:t>
            </a:r>
            <a:r>
              <a:rPr lang="en-US" altLang="ko-K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3. </a:t>
            </a:r>
            <a:r>
              <a:rPr lang="ko-KR" alt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출시</a:t>
            </a:r>
            <a:r>
              <a:rPr lang="en-US" altLang="ko-K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(</a:t>
            </a:r>
            <a:r>
              <a:rPr lang="ko-KR" alt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예정</a:t>
            </a:r>
            <a:r>
              <a:rPr lang="en-US" altLang="ko-K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)</a:t>
            </a:r>
            <a:r>
              <a:rPr lang="ko-KR" alt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현황 및 주요실적</a:t>
            </a:r>
            <a:endParaRPr lang="en-US" altLang="ko-KR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pPr fontAlgn="base" latinLnBrk="0"/>
            <a:r>
              <a:rPr lang="en-US" altLang="ko-KR" sz="1400" dirty="0" smtClean="0">
                <a:solidFill>
                  <a:srgbClr val="FF0000"/>
                </a:solidFill>
              </a:rPr>
              <a:t>   ※ </a:t>
            </a:r>
            <a:r>
              <a:rPr lang="ko-KR" altLang="en-US" sz="1400" dirty="0">
                <a:solidFill>
                  <a:srgbClr val="FF0000"/>
                </a:solidFill>
              </a:rPr>
              <a:t>지원신청 해당 게임의 출시 현황 및 실적</a:t>
            </a:r>
          </a:p>
          <a:p>
            <a:pPr fontAlgn="base" latinLnBrk="0"/>
            <a:r>
              <a:rPr lang="en-US" altLang="ko-KR" sz="1400" dirty="0" smtClean="0">
                <a:solidFill>
                  <a:srgbClr val="FF0000"/>
                </a:solidFill>
              </a:rPr>
              <a:t>   ※ </a:t>
            </a:r>
            <a:r>
              <a:rPr lang="ko-KR" altLang="en-US" sz="1400" dirty="0">
                <a:solidFill>
                  <a:srgbClr val="FF0000"/>
                </a:solidFill>
              </a:rPr>
              <a:t>출시예정인 경우 구체적인 출시일 </a:t>
            </a:r>
            <a:r>
              <a:rPr lang="ko-KR" altLang="en-US" sz="1400" dirty="0" smtClean="0">
                <a:solidFill>
                  <a:srgbClr val="FF0000"/>
                </a:solidFill>
              </a:rPr>
              <a:t>표기</a:t>
            </a:r>
            <a:r>
              <a:rPr lang="en-US" altLang="ko-KR" sz="1400" dirty="0" smtClean="0">
                <a:solidFill>
                  <a:srgbClr val="FF0000"/>
                </a:solidFill>
              </a:rPr>
              <a:t>)</a:t>
            </a:r>
          </a:p>
          <a:p>
            <a:pPr fontAlgn="base" latinLnBrk="0"/>
            <a:endParaRPr lang="en-US" altLang="ko-KR" sz="1400" dirty="0">
              <a:solidFill>
                <a:srgbClr val="FF0000"/>
              </a:solidFill>
            </a:endParaRPr>
          </a:p>
          <a:p>
            <a:pPr fontAlgn="base" latinLnBrk="0"/>
            <a:endParaRPr lang="en-US" altLang="ko-KR" sz="1400" dirty="0" smtClean="0">
              <a:solidFill>
                <a:srgbClr val="FF0000"/>
              </a:solidFill>
            </a:endParaRPr>
          </a:p>
          <a:p>
            <a:pPr fontAlgn="base" latinLnBrk="0"/>
            <a:endParaRPr lang="en-US" altLang="ko-KR" sz="1400" dirty="0">
              <a:solidFill>
                <a:srgbClr val="FF0000"/>
              </a:solidFill>
            </a:endParaRPr>
          </a:p>
          <a:p>
            <a:pPr fontAlgn="base" latinLnBrk="0"/>
            <a:endParaRPr lang="en-US" altLang="ko-KR" sz="1400" dirty="0" smtClean="0">
              <a:solidFill>
                <a:srgbClr val="FF0000"/>
              </a:solidFill>
            </a:endParaRPr>
          </a:p>
          <a:p>
            <a:pPr fontAlgn="base" latinLnBrk="0"/>
            <a:endParaRPr lang="en-US" altLang="ko-KR" sz="1400" dirty="0">
              <a:solidFill>
                <a:srgbClr val="FF0000"/>
              </a:solidFill>
            </a:endParaRPr>
          </a:p>
          <a:p>
            <a:pPr fontAlgn="base" latinLnBrk="0"/>
            <a:endParaRPr lang="en-US" altLang="ko-KR" sz="1400" dirty="0" smtClean="0">
              <a:solidFill>
                <a:srgbClr val="FF0000"/>
              </a:solidFill>
            </a:endParaRPr>
          </a:p>
          <a:p>
            <a:pPr fontAlgn="base" latinLnBrk="0"/>
            <a:endParaRPr lang="en-US" altLang="ko-KR" sz="1400" dirty="0">
              <a:solidFill>
                <a:srgbClr val="FF0000"/>
              </a:solidFill>
            </a:endParaRPr>
          </a:p>
          <a:p>
            <a:pPr fontAlgn="base" latinLnBrk="0"/>
            <a:endParaRPr lang="en-US" altLang="ko-KR" sz="1400" dirty="0" smtClean="0">
              <a:solidFill>
                <a:srgbClr val="FF0000"/>
              </a:solidFill>
            </a:endParaRPr>
          </a:p>
          <a:p>
            <a:pPr fontAlgn="base" latinLnBrk="0"/>
            <a:endParaRPr lang="en-US" altLang="ko-KR" sz="1400" dirty="0">
              <a:solidFill>
                <a:srgbClr val="FF0000"/>
              </a:solidFill>
            </a:endParaRPr>
          </a:p>
          <a:p>
            <a:pPr fontAlgn="base" latinLnBrk="0"/>
            <a:r>
              <a:rPr lang="en-US" altLang="ko-KR" sz="1400" b="1" dirty="0" smtClean="0">
                <a:solidFill>
                  <a:srgbClr val="FF0000"/>
                </a:solidFill>
              </a:rPr>
              <a:t> </a:t>
            </a:r>
            <a:r>
              <a:rPr lang="en-US" altLang="ko-KR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4. </a:t>
            </a:r>
            <a:r>
              <a:rPr lang="ko-KR" alt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목표 시장 환경 분석 </a:t>
            </a:r>
            <a:endParaRPr lang="en-US" altLang="ko-KR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pPr fontAlgn="base"/>
            <a:r>
              <a:rPr lang="ko-KR" altLang="en-US" sz="1400" dirty="0" smtClean="0">
                <a:solidFill>
                  <a:srgbClr val="FF0000"/>
                </a:solidFill>
              </a:rPr>
              <a:t>   가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주요 </a:t>
            </a:r>
            <a:r>
              <a:rPr lang="ko-KR" altLang="en-US" sz="1400" dirty="0" err="1">
                <a:solidFill>
                  <a:srgbClr val="FF0000"/>
                </a:solidFill>
              </a:rPr>
              <a:t>타겟</a:t>
            </a:r>
            <a:endParaRPr lang="ko-KR" altLang="en-US" sz="1400" dirty="0">
              <a:solidFill>
                <a:srgbClr val="FF0000"/>
              </a:solidFill>
            </a:endParaRPr>
          </a:p>
          <a:p>
            <a:pPr fontAlgn="base"/>
            <a:r>
              <a:rPr lang="en-US" altLang="ko-KR" sz="1400" dirty="0" smtClean="0">
                <a:solidFill>
                  <a:srgbClr val="FF0000"/>
                </a:solidFill>
              </a:rPr>
              <a:t>    ※ </a:t>
            </a:r>
            <a:r>
              <a:rPr lang="ko-KR" altLang="en-US" sz="1400" dirty="0">
                <a:solidFill>
                  <a:srgbClr val="FF0000"/>
                </a:solidFill>
              </a:rPr>
              <a:t>예</a:t>
            </a:r>
            <a:r>
              <a:rPr lang="en-US" altLang="ko-KR" sz="1400" dirty="0">
                <a:solidFill>
                  <a:srgbClr val="FF0000"/>
                </a:solidFill>
              </a:rPr>
              <a:t>) 10</a:t>
            </a:r>
            <a:r>
              <a:rPr lang="ko-KR" altLang="en-US" sz="1400" dirty="0">
                <a:solidFill>
                  <a:srgbClr val="FF0000"/>
                </a:solidFill>
              </a:rPr>
              <a:t>대 청소년 </a:t>
            </a:r>
          </a:p>
          <a:p>
            <a:pPr fontAlgn="base"/>
            <a:r>
              <a:rPr lang="en-US" altLang="ko-KR" sz="1400" dirty="0" smtClean="0">
                <a:solidFill>
                  <a:srgbClr val="FF0000"/>
                </a:solidFill>
              </a:rPr>
              <a:t>    ※ </a:t>
            </a:r>
            <a:r>
              <a:rPr lang="ko-KR" altLang="en-US" sz="1400" dirty="0">
                <a:solidFill>
                  <a:srgbClr val="FF0000"/>
                </a:solidFill>
              </a:rPr>
              <a:t>예</a:t>
            </a:r>
            <a:r>
              <a:rPr lang="en-US" altLang="ko-KR" sz="1400" dirty="0">
                <a:solidFill>
                  <a:srgbClr val="FF0000"/>
                </a:solidFill>
              </a:rPr>
              <a:t>) VR </a:t>
            </a:r>
            <a:r>
              <a:rPr lang="ko-KR" altLang="en-US" sz="1400" dirty="0" err="1">
                <a:solidFill>
                  <a:srgbClr val="FF0000"/>
                </a:solidFill>
              </a:rPr>
              <a:t>체험존에</a:t>
            </a:r>
            <a:r>
              <a:rPr lang="ko-KR" altLang="en-US" sz="1400" dirty="0">
                <a:solidFill>
                  <a:srgbClr val="FF0000"/>
                </a:solidFill>
              </a:rPr>
              <a:t> 방문하는 가족단위 관람객 </a:t>
            </a:r>
          </a:p>
          <a:p>
            <a:pPr fontAlgn="base"/>
            <a:r>
              <a:rPr lang="ko-KR" altLang="en-US" sz="1400" dirty="0" smtClean="0">
                <a:solidFill>
                  <a:srgbClr val="FF0000"/>
                </a:solidFill>
              </a:rPr>
              <a:t>   나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목표 시장 분석</a:t>
            </a:r>
          </a:p>
          <a:p>
            <a:pPr fontAlgn="base"/>
            <a:r>
              <a:rPr lang="en-US" altLang="ko-KR" sz="1400" dirty="0" smtClean="0">
                <a:solidFill>
                  <a:srgbClr val="FF0000"/>
                </a:solidFill>
              </a:rPr>
              <a:t>    ※ </a:t>
            </a:r>
            <a:r>
              <a:rPr lang="ko-KR" altLang="en-US" sz="1400" dirty="0">
                <a:solidFill>
                  <a:srgbClr val="FF0000"/>
                </a:solidFill>
              </a:rPr>
              <a:t>진출하고자 하는 목표 시장 특성 분석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진출 전략 등</a:t>
            </a:r>
          </a:p>
          <a:p>
            <a:pPr fontAlgn="base" latinLnBrk="0"/>
            <a:endParaRPr lang="en-US" altLang="ko-KR" sz="1400" dirty="0">
              <a:solidFill>
                <a:srgbClr val="FF0000"/>
              </a:solidFill>
            </a:endParaRPr>
          </a:p>
          <a:p>
            <a:pPr fontAlgn="base" latinLnBrk="0"/>
            <a:endParaRPr lang="en-US" altLang="ko-KR" sz="1400" dirty="0" smtClean="0">
              <a:solidFill>
                <a:srgbClr val="FF0000"/>
              </a:solidFill>
            </a:endParaRPr>
          </a:p>
          <a:p>
            <a:pPr fontAlgn="base" latinLnBrk="0"/>
            <a:endParaRPr lang="ko-KR" altLang="en-US" sz="1400" dirty="0">
              <a:solidFill>
                <a:srgbClr val="FF0000"/>
              </a:solidFill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b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35946"/>
              </p:ext>
            </p:extLst>
          </p:nvPr>
        </p:nvGraphicFramePr>
        <p:xfrm>
          <a:off x="1115616" y="2591880"/>
          <a:ext cx="5708904" cy="118306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51484"/>
                <a:gridCol w="951484"/>
                <a:gridCol w="951484"/>
                <a:gridCol w="951484"/>
                <a:gridCol w="951484"/>
                <a:gridCol w="951484"/>
              </a:tblGrid>
              <a:tr h="3425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</a:rPr>
                        <a:t>국가</a:t>
                      </a:r>
                      <a:r>
                        <a:rPr lang="en-US" altLang="ko-KR" sz="1000" kern="0" spc="0" dirty="0">
                          <a:effectLst/>
                        </a:rPr>
                        <a:t>(</a:t>
                      </a:r>
                      <a:r>
                        <a:rPr lang="ko-KR" altLang="en-US" sz="1000" kern="0" spc="0" dirty="0">
                          <a:effectLst/>
                        </a:rPr>
                        <a:t>권역</a:t>
                      </a:r>
                      <a:r>
                        <a:rPr lang="en-US" altLang="ko-KR" sz="1000" kern="0" spc="0" dirty="0">
                          <a:effectLst/>
                        </a:rPr>
                        <a:t>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effectLst/>
                        </a:rPr>
                        <a:t>서비스마켓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</a:rPr>
                        <a:t>출시일</a:t>
                      </a:r>
                      <a:br>
                        <a:rPr lang="ko-KR" altLang="en-US" sz="1000" kern="0" spc="0" dirty="0">
                          <a:effectLst/>
                        </a:rPr>
                      </a:br>
                      <a:r>
                        <a:rPr lang="en-US" altLang="ko-KR" sz="1000" kern="0" spc="0" dirty="0">
                          <a:effectLst/>
                        </a:rPr>
                        <a:t>(</a:t>
                      </a:r>
                      <a:r>
                        <a:rPr lang="ko-KR" altLang="en-US" sz="1000" kern="0" spc="0" dirty="0">
                          <a:effectLst/>
                        </a:rPr>
                        <a:t>예정일</a:t>
                      </a:r>
                      <a:r>
                        <a:rPr lang="en-US" altLang="ko-KR" sz="1000" kern="0" spc="0" dirty="0">
                          <a:effectLst/>
                        </a:rPr>
                        <a:t>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effectLst/>
                        </a:rPr>
                        <a:t>출시방법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</a:rPr>
                        <a:t>이용자수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effectLst/>
                        </a:rPr>
                        <a:t>(</a:t>
                      </a:r>
                      <a:r>
                        <a:rPr lang="ko-KR" altLang="en-US" sz="1000" kern="0" spc="0" dirty="0" err="1">
                          <a:effectLst/>
                        </a:rPr>
                        <a:t>다운로드수</a:t>
                      </a:r>
                      <a:r>
                        <a:rPr lang="en-US" altLang="ko-KR" sz="1000" kern="0" spc="0" dirty="0">
                          <a:effectLst/>
                        </a:rPr>
                        <a:t>)</a:t>
                      </a:r>
                      <a:endParaRPr lang="ko-KR" alt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effectLst/>
                        </a:rPr>
                        <a:t>매출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effectLst/>
                        </a:rPr>
                        <a:t>(</a:t>
                      </a:r>
                      <a:r>
                        <a:rPr lang="ko-KR" altLang="en-US" sz="1000" kern="0" spc="0">
                          <a:effectLst/>
                        </a:rPr>
                        <a:t>전체 매출</a:t>
                      </a:r>
                      <a:r>
                        <a:rPr lang="en-US" altLang="ko-KR" sz="1000" kern="0" spc="0">
                          <a:effectLst/>
                        </a:rPr>
                        <a:t>)</a:t>
                      </a:r>
                      <a:endParaRPr lang="ko-KR" alt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7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effectLst/>
                        </a:rPr>
                        <a:t>예</a:t>
                      </a:r>
                      <a:r>
                        <a:rPr lang="en-US" altLang="ko-KR" sz="1000" kern="0" spc="0">
                          <a:effectLst/>
                        </a:rPr>
                        <a:t>) </a:t>
                      </a:r>
                      <a:r>
                        <a:rPr lang="ko-KR" altLang="en-US" sz="1000" kern="0" spc="0">
                          <a:effectLst/>
                        </a:rPr>
                        <a:t>글로벌</a:t>
                      </a:r>
                      <a:endParaRPr lang="ko-KR" altLang="en-US" sz="1000" i="1" kern="0" spc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effectLst/>
                        </a:rPr>
                        <a:t>예</a:t>
                      </a:r>
                      <a:r>
                        <a:rPr lang="en-US" altLang="ko-KR" sz="1000" kern="0" spc="0">
                          <a:effectLst/>
                        </a:rPr>
                        <a:t>) </a:t>
                      </a:r>
                      <a:r>
                        <a:rPr lang="ko-KR" altLang="en-US" sz="1000" kern="0" spc="0">
                          <a:effectLst/>
                        </a:rPr>
                        <a:t>스팀</a:t>
                      </a:r>
                      <a:endParaRPr lang="ko-KR" altLang="en-US" sz="1000" i="1" kern="0" spc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</a:rPr>
                        <a:t>예</a:t>
                      </a:r>
                      <a:r>
                        <a:rPr lang="en-US" altLang="ko-KR" sz="1000" kern="0" spc="0" dirty="0">
                          <a:effectLst/>
                        </a:rPr>
                        <a:t>) 2017.12</a:t>
                      </a:r>
                      <a:endParaRPr lang="ko-KR" altLang="en-US" sz="1000" i="1" kern="0" spc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</a:rPr>
                        <a:t>예</a:t>
                      </a:r>
                      <a:r>
                        <a:rPr lang="en-US" altLang="ko-KR" sz="1000" kern="0" spc="0" dirty="0">
                          <a:effectLst/>
                        </a:rPr>
                        <a:t>) </a:t>
                      </a:r>
                      <a:r>
                        <a:rPr lang="ko-KR" altLang="en-US" sz="1000" kern="0" spc="0" dirty="0">
                          <a:effectLst/>
                        </a:rPr>
                        <a:t>직접진출</a:t>
                      </a:r>
                      <a:endParaRPr lang="ko-KR" altLang="en-US" sz="1000" i="1" kern="0" spc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effectLst/>
                        </a:rPr>
                        <a:t>1,500</a:t>
                      </a:r>
                      <a:r>
                        <a:rPr lang="ko-KR" altLang="en-US" sz="1000" kern="0" spc="0" dirty="0">
                          <a:effectLst/>
                        </a:rPr>
                        <a:t>건</a:t>
                      </a:r>
                      <a:endParaRPr lang="ko-KR" altLang="en-US" sz="1000" i="1" kern="0" spc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effectLst/>
                        </a:rPr>
                        <a:t>예</a:t>
                      </a:r>
                      <a:r>
                        <a:rPr lang="en-US" altLang="ko-KR" sz="1000" kern="0" spc="0">
                          <a:effectLst/>
                        </a:rPr>
                        <a:t>) 000</a:t>
                      </a:r>
                      <a:r>
                        <a:rPr lang="ko-KR" altLang="en-US" sz="1000" kern="0" spc="0">
                          <a:effectLst/>
                        </a:rPr>
                        <a:t>백만원</a:t>
                      </a:r>
                      <a:endParaRPr lang="ko-KR" altLang="en-US" sz="1000" i="1" kern="0" spc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7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effectLst/>
                        </a:rPr>
                        <a:t>예</a:t>
                      </a:r>
                      <a:r>
                        <a:rPr lang="en-US" altLang="ko-KR" sz="1000" kern="0" spc="0">
                          <a:effectLst/>
                        </a:rPr>
                        <a:t>) </a:t>
                      </a:r>
                      <a:r>
                        <a:rPr lang="ko-KR" altLang="en-US" sz="1000" kern="0" spc="0">
                          <a:effectLst/>
                        </a:rPr>
                        <a:t>한국</a:t>
                      </a:r>
                      <a:endParaRPr lang="ko-KR" altLang="en-US" sz="1000" i="1" kern="0" spc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effectLst/>
                        </a:rPr>
                        <a:t>예</a:t>
                      </a:r>
                      <a:r>
                        <a:rPr lang="en-US" altLang="ko-KR" sz="1000" kern="0" spc="0">
                          <a:effectLst/>
                        </a:rPr>
                        <a:t>) </a:t>
                      </a:r>
                      <a:r>
                        <a:rPr lang="ko-KR" altLang="en-US" sz="1000" kern="0" spc="0">
                          <a:effectLst/>
                        </a:rPr>
                        <a:t>오프라인</a:t>
                      </a:r>
                      <a:endParaRPr lang="ko-KR" altLang="en-US" sz="1000" i="1" kern="0" spc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effectLst/>
                        </a:rPr>
                        <a:t>예</a:t>
                      </a:r>
                      <a:r>
                        <a:rPr lang="en-US" altLang="ko-KR" sz="1000" kern="0" spc="0">
                          <a:effectLst/>
                        </a:rPr>
                        <a:t>) 2016.11</a:t>
                      </a:r>
                      <a:endParaRPr lang="ko-KR" altLang="en-US" sz="1000" i="1" kern="0" spc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220">
                          <a:effectLst/>
                        </a:rPr>
                        <a:t>예</a:t>
                      </a:r>
                      <a:r>
                        <a:rPr lang="en-US" altLang="ko-KR" sz="1000" kern="0" spc="-220">
                          <a:effectLst/>
                        </a:rPr>
                        <a:t>) </a:t>
                      </a:r>
                      <a:r>
                        <a:rPr lang="en-US" sz="1000" kern="0" spc="-220">
                          <a:effectLst/>
                        </a:rPr>
                        <a:t>VR</a:t>
                      </a:r>
                      <a:r>
                        <a:rPr lang="ko-KR" altLang="en-US" sz="1000" kern="0" spc="-220">
                          <a:effectLst/>
                        </a:rPr>
                        <a:t>방</a:t>
                      </a:r>
                      <a:r>
                        <a:rPr lang="en-US" altLang="ko-KR" sz="1000" kern="0" spc="-220">
                          <a:effectLst/>
                        </a:rPr>
                        <a:t>(</a:t>
                      </a:r>
                      <a:r>
                        <a:rPr lang="ko-KR" altLang="en-US" sz="1000" kern="0" spc="-220">
                          <a:effectLst/>
                        </a:rPr>
                        <a:t>ㅇㅇㅇ</a:t>
                      </a:r>
                      <a:r>
                        <a:rPr lang="en-US" altLang="ko-KR" sz="1000" kern="0" spc="-220">
                          <a:effectLst/>
                        </a:rPr>
                        <a:t>)</a:t>
                      </a:r>
                      <a:endParaRPr lang="en-US" altLang="ko-KR" sz="1000" i="1" kern="0" spc="-220">
                        <a:solidFill>
                          <a:srgbClr val="FF0000"/>
                        </a:solidFill>
                        <a:effectLst/>
                        <a:latin typeface="휴먼고딕" panose="02010504000101010101" pitchFamily="2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</a:rPr>
                        <a:t>예</a:t>
                      </a:r>
                      <a:r>
                        <a:rPr lang="en-US" altLang="ko-KR" sz="1000" kern="0" spc="0" dirty="0">
                          <a:effectLst/>
                        </a:rPr>
                        <a:t>) 500</a:t>
                      </a:r>
                      <a:r>
                        <a:rPr lang="ko-KR" altLang="en-US" sz="1000" kern="0" spc="0" dirty="0">
                          <a:effectLst/>
                        </a:rPr>
                        <a:t>명</a:t>
                      </a:r>
                      <a:endParaRPr lang="ko-KR" altLang="en-US" sz="1000" i="1" kern="0" spc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effectLst/>
                        </a:rPr>
                        <a:t>예</a:t>
                      </a:r>
                      <a:r>
                        <a:rPr lang="en-US" altLang="ko-KR" sz="1000" kern="0" spc="0" dirty="0">
                          <a:effectLst/>
                        </a:rPr>
                        <a:t>) 000</a:t>
                      </a:r>
                      <a:r>
                        <a:rPr lang="ko-KR" altLang="en-US" sz="1000" kern="0" spc="0" dirty="0" err="1">
                          <a:effectLst/>
                        </a:rPr>
                        <a:t>백만원</a:t>
                      </a:r>
                      <a:endParaRPr lang="ko-KR" altLang="en-US" sz="1000" i="1" kern="0" spc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7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i="1" kern="0" spc="0" dirty="0">
                        <a:solidFill>
                          <a:srgbClr val="FF0000"/>
                        </a:solidFill>
                        <a:effectLst/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i="1" kern="0" spc="0">
                        <a:solidFill>
                          <a:srgbClr val="FF0000"/>
                        </a:solidFill>
                        <a:effectLst/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i="1" kern="0" spc="0">
                        <a:solidFill>
                          <a:srgbClr val="FF0000"/>
                        </a:solidFill>
                        <a:effectLst/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i="1" kern="0" spc="0" dirty="0">
                        <a:solidFill>
                          <a:srgbClr val="FF0000"/>
                        </a:solidFill>
                        <a:effectLst/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i="1" kern="0" spc="0" dirty="0">
                        <a:solidFill>
                          <a:srgbClr val="FF0000"/>
                        </a:solidFill>
                        <a:effectLst/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i="1" kern="0" spc="0" dirty="0">
                        <a:solidFill>
                          <a:srgbClr val="FF0000"/>
                        </a:solidFill>
                        <a:effectLst/>
                        <a:latin typeface="휴먼고딕" panose="02010504000101010101" pitchFamily="2" charset="-127"/>
                        <a:ea typeface="휴먼고딕" panose="02010504000101010101" pitchFamily="2" charset="-127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17675" y="32273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869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 bwMode="auto">
          <a:xfrm>
            <a:off x="286618" y="224541"/>
            <a:ext cx="0" cy="288000"/>
          </a:xfrm>
          <a:prstGeom prst="line">
            <a:avLst/>
          </a:prstGeom>
          <a:ln w="76200">
            <a:solidFill>
              <a:srgbClr val="0E34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 bwMode="auto">
          <a:xfrm>
            <a:off x="354035" y="275275"/>
            <a:ext cx="4938045" cy="2585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  <a:alpha val="0"/>
              </a:schemeClr>
            </a:solidFill>
          </a:ln>
        </p:spPr>
        <p:txBody>
          <a:bodyPr wrap="square" tIns="0" bIns="0" anchor="ctr">
            <a:spAutoFit/>
          </a:bodyPr>
          <a:lstStyle/>
          <a:p>
            <a:pPr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희망 마케팅 계획</a:t>
            </a:r>
            <a:endParaRPr lang="ko-KR" altLang="en-US" sz="2100" b="1" spc="-10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0E345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179512" y="692696"/>
            <a:ext cx="7467600" cy="43204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 </a:t>
            </a:r>
            <a:r>
              <a:rPr kumimoji="0" lang="en-US" altLang="ko-K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- </a:t>
            </a: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마케팅 계획</a:t>
            </a:r>
            <a:endParaRPr kumimoji="0" lang="en-US" altLang="ko-KR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86618" y="1297360"/>
            <a:ext cx="8615179" cy="170816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출시 및 유통을 위해 지원받고자 하는 마케팅에 대해 구체적으로 서술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타당하며 </a:t>
            </a:r>
            <a:r>
              <a:rPr lang="ko-KR" altLang="en-US" sz="1500" spc="-120" dirty="0" err="1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실현가능한</a:t>
            </a: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내용으로 구성</a:t>
            </a:r>
            <a:endParaRPr lang="en-US" altLang="ko-KR" sz="1500" spc="-120" dirty="0" smtClean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500" spc="-120" dirty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영상제작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배너광고 제작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MCN </a:t>
            </a: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섭외 및 광고 집행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오프라인 이벤트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SNS </a:t>
            </a: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마케팅 등  구체적으로 작성</a:t>
            </a:r>
            <a:endParaRPr lang="en-US" altLang="ko-KR" sz="1500" spc="-120" dirty="0" smtClean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500" spc="-120" dirty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* </a:t>
            </a: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해당 사항은 협의에 따라 추후 변동될 수 있음</a:t>
            </a:r>
            <a:endParaRPr lang="en-US" altLang="ko-KR" sz="1500" spc="-120" dirty="0" smtClean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제출시 삭제</a:t>
            </a:r>
            <a:endParaRPr lang="en-US" altLang="ko-KR" sz="1500" spc="-120" dirty="0" smtClean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500" spc="-120" dirty="0" smtClean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178605" y="3022546"/>
            <a:ext cx="7467600" cy="43204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 </a:t>
            </a:r>
            <a:r>
              <a:rPr kumimoji="0" lang="en-US" altLang="ko-K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-</a:t>
            </a:r>
            <a:r>
              <a:rPr kumimoji="0" lang="en-US" altLang="ko-KR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</a:t>
            </a:r>
            <a:r>
              <a:rPr lang="ko-KR" alt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기대효과 </a:t>
            </a:r>
            <a:endParaRPr kumimoji="0" lang="en-US" altLang="ko-KR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149061" y="4070117"/>
            <a:ext cx="7467600" cy="43204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 </a:t>
            </a:r>
            <a:r>
              <a:rPr kumimoji="0" lang="en-US" altLang="ko-K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-</a:t>
            </a:r>
            <a:r>
              <a:rPr kumimoji="0" lang="en-US" altLang="ko-KR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</a:t>
            </a:r>
            <a:r>
              <a:rPr lang="ko-KR" alt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추진 목표 실적</a:t>
            </a:r>
            <a:endParaRPr lang="en-US" altLang="ko-KR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420703"/>
              </p:ext>
            </p:extLst>
          </p:nvPr>
        </p:nvGraphicFramePr>
        <p:xfrm>
          <a:off x="611560" y="5013176"/>
          <a:ext cx="7416823" cy="119844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883419"/>
                <a:gridCol w="2766702"/>
                <a:gridCol w="2766702"/>
              </a:tblGrid>
              <a:tr h="22701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effectLst/>
                        </a:rPr>
                        <a:t>구분</a:t>
                      </a:r>
                      <a:endParaRPr lang="ko-KR" altLang="en-US" sz="9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 dirty="0">
                          <a:effectLst/>
                        </a:rPr>
                        <a:t>1</a:t>
                      </a:r>
                      <a:r>
                        <a:rPr lang="ko-KR" altLang="en-US" sz="900" kern="0" spc="0" dirty="0">
                          <a:effectLst/>
                        </a:rPr>
                        <a:t>차년도</a:t>
                      </a:r>
                      <a:r>
                        <a:rPr lang="en-US" altLang="ko-KR" sz="900" kern="0" spc="0" dirty="0">
                          <a:effectLst/>
                        </a:rPr>
                        <a:t>(2020)</a:t>
                      </a:r>
                      <a:endParaRPr lang="ko-KR" altLang="en-US" sz="9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kern="0" spc="0">
                          <a:effectLst/>
                        </a:rPr>
                        <a:t>2</a:t>
                      </a:r>
                      <a:r>
                        <a:rPr lang="ko-KR" altLang="en-US" sz="900" kern="0" spc="0">
                          <a:effectLst/>
                        </a:rPr>
                        <a:t>차년도</a:t>
                      </a:r>
                      <a:r>
                        <a:rPr lang="en-US" altLang="ko-KR" sz="900" kern="0" spc="0">
                          <a:effectLst/>
                        </a:rPr>
                        <a:t>(2021)</a:t>
                      </a:r>
                      <a:endParaRPr lang="ko-KR" altLang="en-US" sz="9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445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 dirty="0">
                          <a:effectLst/>
                        </a:rPr>
                        <a:t>예</a:t>
                      </a:r>
                      <a:r>
                        <a:rPr lang="en-US" altLang="ko-KR" sz="900" kern="0" spc="0" dirty="0">
                          <a:effectLst/>
                        </a:rPr>
                        <a:t>) </a:t>
                      </a:r>
                      <a:r>
                        <a:rPr lang="ko-KR" altLang="en-US" sz="900" kern="0" spc="0" dirty="0" err="1">
                          <a:effectLst/>
                        </a:rPr>
                        <a:t>총이용자수</a:t>
                      </a:r>
                      <a:r>
                        <a:rPr lang="en-US" altLang="ko-KR" sz="900" kern="0" spc="0" dirty="0">
                          <a:effectLst/>
                        </a:rPr>
                        <a:t>(</a:t>
                      </a:r>
                      <a:r>
                        <a:rPr lang="ko-KR" altLang="en-US" sz="900" kern="0" spc="0" dirty="0">
                          <a:effectLst/>
                        </a:rPr>
                        <a:t>누적</a:t>
                      </a:r>
                      <a:r>
                        <a:rPr lang="en-US" altLang="ko-KR" sz="900" kern="0" spc="0" dirty="0">
                          <a:effectLst/>
                        </a:rPr>
                        <a:t>)</a:t>
                      </a: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effectLst/>
                        </a:rPr>
                        <a:t>-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effectLst/>
                        </a:rPr>
                        <a:t>1,000,000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012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effectLst/>
                        </a:rPr>
                        <a:t>예</a:t>
                      </a:r>
                      <a:r>
                        <a:rPr lang="en-US" altLang="ko-KR" sz="900" kern="0" spc="0">
                          <a:effectLst/>
                        </a:rPr>
                        <a:t>) </a:t>
                      </a:r>
                      <a:r>
                        <a:rPr lang="ko-KR" altLang="en-US" sz="900" kern="0" spc="0">
                          <a:effectLst/>
                        </a:rPr>
                        <a:t>게임판매량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 dirty="0">
                          <a:effectLst/>
                        </a:rPr>
                        <a:t>-</a:t>
                      </a:r>
                      <a:endParaRPr lang="en-US" sz="9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effectLst/>
                        </a:rPr>
                        <a:t>500,000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704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effectLst/>
                        </a:rPr>
                        <a:t>예</a:t>
                      </a:r>
                      <a:r>
                        <a:rPr lang="en-US" altLang="ko-KR" sz="900" kern="0" spc="0">
                          <a:effectLst/>
                        </a:rPr>
                        <a:t>) </a:t>
                      </a:r>
                      <a:r>
                        <a:rPr lang="ko-KR" altLang="en-US" sz="900" kern="0" spc="0">
                          <a:effectLst/>
                        </a:rPr>
                        <a:t>재방문율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effectLst/>
                        </a:rPr>
                        <a:t>-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effectLst/>
                        </a:rPr>
                        <a:t>100,000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792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kern="0" spc="0">
                          <a:effectLst/>
                        </a:rPr>
                        <a:t>예</a:t>
                      </a:r>
                      <a:r>
                        <a:rPr lang="en-US" altLang="ko-KR" sz="900" kern="0" spc="0">
                          <a:effectLst/>
                        </a:rPr>
                        <a:t>) </a:t>
                      </a:r>
                      <a:r>
                        <a:rPr lang="ko-KR" altLang="en-US" sz="900" kern="0" spc="0">
                          <a:effectLst/>
                        </a:rPr>
                        <a:t>예상매출규모</a:t>
                      </a:r>
                      <a:endParaRPr lang="ko-KR" alt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0" spc="0">
                          <a:effectLst/>
                        </a:rPr>
                        <a:t>-</a:t>
                      </a:r>
                      <a:endParaRPr lang="en-US" sz="9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17907" marR="17907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직사각형 16"/>
          <p:cNvSpPr/>
          <p:nvPr/>
        </p:nvSpPr>
        <p:spPr>
          <a:xfrm>
            <a:off x="369896" y="4225165"/>
            <a:ext cx="4649991" cy="5539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spc="-120" dirty="0" err="1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시장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spc="-120" dirty="0" err="1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진출에</a:t>
            </a:r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spc="-120" dirty="0" err="1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따른</a:t>
            </a:r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spc="-120" dirty="0" err="1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예상</a:t>
            </a:r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spc="-120" dirty="0" err="1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목표</a:t>
            </a:r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/>
            </a:r>
            <a:b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500" spc="-120" dirty="0" err="1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</a:t>
            </a:r>
            <a:r>
              <a:rPr lang="en-US" altLang="ko-KR" sz="1500" spc="-120" dirty="0" smtClean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spc="-120" dirty="0" err="1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이용자</a:t>
            </a:r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수, </a:t>
            </a:r>
            <a:r>
              <a:rPr lang="en-US" altLang="ko-KR" sz="1500" spc="-120" dirty="0" err="1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다운로드</a:t>
            </a:r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수, </a:t>
            </a:r>
            <a:r>
              <a:rPr lang="en-US" altLang="ko-KR" sz="1500" spc="-120" dirty="0" err="1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매출액</a:t>
            </a:r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등 </a:t>
            </a:r>
            <a:r>
              <a:rPr lang="en-US" altLang="ko-KR" sz="1500" spc="-120" dirty="0" err="1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정량적</a:t>
            </a:r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spc="-120" dirty="0" err="1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성과</a:t>
            </a:r>
            <a:r>
              <a:rPr lang="en-US" altLang="ko-KR" sz="1500" spc="-120" dirty="0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500" spc="-120" dirty="0" err="1">
                <a:ln>
                  <a:solidFill>
                    <a:srgbClr val="4F81BD">
                      <a:shade val="2500"/>
                      <a:alpha val="0"/>
                    </a:srgbClr>
                  </a:solidFill>
                </a:ln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기재</a:t>
            </a:r>
            <a:endParaRPr lang="en-US" altLang="ko-KR" sz="1500" spc="-120" dirty="0">
              <a:ln>
                <a:solidFill>
                  <a:srgbClr val="4F81BD">
                    <a:shade val="2500"/>
                    <a:alpha val="0"/>
                  </a:srgbClr>
                </a:solidFill>
              </a:ln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641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/>
          <p:cNvGraphicFramePr>
            <a:graphicFrameLocks noGrp="1"/>
          </p:cNvGraphicFramePr>
          <p:nvPr>
            <p:extLst/>
          </p:nvPr>
        </p:nvGraphicFramePr>
        <p:xfrm>
          <a:off x="251521" y="1145636"/>
          <a:ext cx="8606759" cy="1662455"/>
        </p:xfrm>
        <a:graphic>
          <a:graphicData uri="http://schemas.openxmlformats.org/drawingml/2006/table">
            <a:tbl>
              <a:tblPr/>
              <a:tblGrid>
                <a:gridCol w="999711"/>
                <a:gridCol w="1655191"/>
                <a:gridCol w="1448399"/>
                <a:gridCol w="2977100"/>
                <a:gridCol w="1526358"/>
              </a:tblGrid>
              <a:tr h="332491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 분</a:t>
                      </a: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 원</a:t>
                      </a: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 분</a:t>
                      </a: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 원</a:t>
                      </a: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2491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개발인력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0" spc="-4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기획</a:t>
                      </a:r>
                      <a:r>
                        <a:rPr lang="en-US" altLang="ko-KR" sz="1100" b="0" kern="0" spc="-4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kern="0" spc="-4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시나리오</a:t>
                      </a:r>
                      <a:endParaRPr lang="ko-KR" altLang="en-US" sz="11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마케팅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491"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b="0" kern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14231" marR="14231" marT="14231" marB="14231" anchor="ctr">
                    <a:lnL w="21590" cap="flat" cmpd="sng" algn="ctr">
                      <a:solidFill>
                        <a:srgbClr val="4C4C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4C4C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4C4C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4C4C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그래픽</a:t>
                      </a: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아트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사운드</a:t>
                      </a:r>
                      <a:endParaRPr lang="ko-KR" altLang="en-US" sz="1100" b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4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프로그래머</a:t>
                      </a: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서버</a:t>
                      </a: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 타</a:t>
                      </a: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경영</a:t>
                      </a: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재무</a:t>
                      </a: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회계</a:t>
                      </a: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4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프로그래머</a:t>
                      </a: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클라이언트</a:t>
                      </a:r>
                      <a:r>
                        <a:rPr lang="en-US" altLang="ko-KR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합 계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4231" marR="14231" marT="14231" marB="142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272752" y="692696"/>
            <a:ext cx="7467600" cy="43204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</a:t>
            </a:r>
            <a:r>
              <a:rPr kumimoji="0" lang="en-US" altLang="ko-K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1. </a:t>
            </a:r>
            <a:r>
              <a:rPr lang="ko-KR" altLang="en-US" noProof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직원</a:t>
            </a: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구성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(4</a:t>
            </a:r>
            <a:r>
              <a:rPr kumimoji="0" lang="ko-K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대 보험 가입자 기준</a:t>
            </a:r>
            <a:r>
              <a:rPr kumimoji="0" lang="en-US" altLang="ko-K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251520" y="3073357"/>
            <a:ext cx="7467600" cy="432048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 </a:t>
            </a:r>
            <a:r>
              <a:rPr kumimoji="0" lang="en-US" altLang="ko-K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2. </a:t>
            </a:r>
            <a:r>
              <a:rPr kumimoji="0" lang="ko-KR" alt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rPr>
              <a:t>지원신청 게임 개발 참여인력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j-cs"/>
            </a:endParaRPr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/>
          </p:nvPr>
        </p:nvGraphicFramePr>
        <p:xfrm>
          <a:off x="251520" y="3550126"/>
          <a:ext cx="8606761" cy="2875044"/>
        </p:xfrm>
        <a:graphic>
          <a:graphicData uri="http://schemas.openxmlformats.org/drawingml/2006/table">
            <a:tbl>
              <a:tblPr/>
              <a:tblGrid>
                <a:gridCol w="1569311"/>
                <a:gridCol w="1283981"/>
                <a:gridCol w="4540423"/>
                <a:gridCol w="606523"/>
                <a:gridCol w="606523"/>
              </a:tblGrid>
              <a:tr h="2875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성명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직책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담당업무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주요경력</a:t>
                      </a: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입사연월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경력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002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작성예시</a:t>
                      </a:r>
                      <a:r>
                        <a:rPr lang="en-US" altLang="ko-KR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홍길동</a:t>
                      </a:r>
                      <a:endParaRPr lang="en-US" altLang="ko-KR" sz="1100" i="1" kern="0" spc="0" dirty="0" smtClean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작성예시</a:t>
                      </a:r>
                      <a:r>
                        <a:rPr lang="en-US" altLang="ko-KR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기획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en-US" altLang="ko-KR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작성예시</a:t>
                      </a:r>
                      <a:r>
                        <a:rPr lang="en-US" altLang="ko-KR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altLang="ko-KR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주요참여게임</a:t>
                      </a:r>
                      <a:endParaRPr lang="en-US" altLang="ko-KR" sz="1100" i="1" kern="0" spc="0" dirty="0" smtClean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- A</a:t>
                      </a:r>
                      <a:r>
                        <a:rPr lang="ko-KR" altLang="en-US" sz="110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게임 </a:t>
                      </a:r>
                      <a:r>
                        <a:rPr lang="ko-KR" altLang="en-US" sz="1100" i="1" kern="0" spc="0" baseline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퀘스트</a:t>
                      </a:r>
                      <a:r>
                        <a:rPr lang="ko-KR" altLang="en-US" sz="110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기획 담당 </a:t>
                      </a:r>
                      <a:r>
                        <a:rPr lang="en-US" altLang="ko-KR" sz="110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en-US" altLang="ko-KR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2015.4. ~ 2015.12.)</a:t>
                      </a:r>
                    </a:p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-</a:t>
                      </a:r>
                      <a:r>
                        <a:rPr lang="en-US" altLang="ko-KR" sz="110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B</a:t>
                      </a:r>
                      <a:r>
                        <a:rPr lang="ko-KR" altLang="en-US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게임 총괄기획 담당 </a:t>
                      </a:r>
                      <a:r>
                        <a:rPr lang="en-US" altLang="ko-KR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( 20xx.</a:t>
                      </a:r>
                      <a:r>
                        <a:rPr lang="en-US" altLang="ko-KR" sz="110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xx ~ </a:t>
                      </a:r>
                      <a:r>
                        <a:rPr lang="en-US" altLang="ko-KR" sz="1100" i="1" kern="0" spc="0" baseline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xxxx</a:t>
                      </a:r>
                      <a:r>
                        <a:rPr lang="en-US" altLang="ko-KR" sz="110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xx)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2016.12</a:t>
                      </a:r>
                      <a:endParaRPr lang="ko-KR" altLang="en-US" sz="110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altLang="ko-KR" sz="110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12</a:t>
                      </a:r>
                      <a:r>
                        <a:rPr lang="ko-KR" altLang="en-US" sz="1100" i="1" kern="0" spc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년차</a:t>
                      </a:r>
                      <a:endParaRPr lang="ko-KR" altLang="en-US" sz="1100" i="1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2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2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6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62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81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939" marR="16939" marT="16939" marB="169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직사각형 16"/>
          <p:cNvSpPr/>
          <p:nvPr/>
        </p:nvSpPr>
        <p:spPr>
          <a:xfrm>
            <a:off x="3805063" y="3194937"/>
            <a:ext cx="433965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i="1" kern="0" spc="0" dirty="0" smtClean="0">
                <a:solidFill>
                  <a:srgbClr val="002060"/>
                </a:solidFill>
                <a:latin typeface="HY그래픽M" pitchFamily="18" charset="-127"/>
                <a:ea typeface="HY그래픽M" pitchFamily="18" charset="-127"/>
              </a:rPr>
              <a:t>※  </a:t>
            </a:r>
            <a:r>
              <a:rPr lang="ko-KR" altLang="en-US" sz="1200" i="1" kern="0" spc="0" dirty="0" smtClean="0">
                <a:solidFill>
                  <a:srgbClr val="002060"/>
                </a:solidFill>
                <a:latin typeface="HY그래픽M" pitchFamily="18" charset="-127"/>
                <a:ea typeface="HY그래픽M" pitchFamily="18" charset="-127"/>
              </a:rPr>
              <a:t>외주참여인력의 경우  담당업무에</a:t>
            </a:r>
            <a:r>
              <a:rPr lang="en-US" altLang="ko-KR" sz="1200" i="1" kern="0" spc="0" dirty="0" smtClean="0">
                <a:solidFill>
                  <a:srgbClr val="002060"/>
                </a:solidFill>
                <a:latin typeface="HY그래픽M" pitchFamily="18" charset="-127"/>
                <a:ea typeface="HY그래픽M" pitchFamily="18" charset="-127"/>
              </a:rPr>
              <a:t>‘</a:t>
            </a:r>
            <a:r>
              <a:rPr lang="ko-KR" altLang="en-US" sz="1200" i="1" kern="0" spc="0" dirty="0" smtClean="0">
                <a:solidFill>
                  <a:srgbClr val="002060"/>
                </a:solidFill>
                <a:latin typeface="HY그래픽M" pitchFamily="18" charset="-127"/>
                <a:ea typeface="HY그래픽M" pitchFamily="18" charset="-127"/>
              </a:rPr>
              <a:t>외주</a:t>
            </a:r>
            <a:r>
              <a:rPr lang="en-US" altLang="ko-KR" sz="1200" i="1" kern="0" dirty="0" smtClean="0">
                <a:solidFill>
                  <a:srgbClr val="002060"/>
                </a:solidFill>
                <a:latin typeface="HY그래픽M" pitchFamily="18" charset="-127"/>
                <a:ea typeface="HY그래픽M" pitchFamily="18" charset="-127"/>
              </a:rPr>
              <a:t>’</a:t>
            </a:r>
            <a:r>
              <a:rPr lang="ko-KR" altLang="en-US" sz="1200" i="1" kern="0" dirty="0" smtClean="0">
                <a:solidFill>
                  <a:srgbClr val="002060"/>
                </a:solidFill>
                <a:latin typeface="HY그래픽M" pitchFamily="18" charset="-127"/>
                <a:ea typeface="HY그래픽M" pitchFamily="18" charset="-127"/>
              </a:rPr>
              <a:t>추가로  표시  </a:t>
            </a:r>
            <a:endParaRPr lang="ko-KR" altLang="en-US" sz="1200" dirty="0">
              <a:solidFill>
                <a:srgbClr val="002060"/>
              </a:solidFill>
            </a:endParaRPr>
          </a:p>
        </p:txBody>
      </p:sp>
      <p:cxnSp>
        <p:nvCxnSpPr>
          <p:cNvPr id="12" name="직선 연결선 11"/>
          <p:cNvCxnSpPr/>
          <p:nvPr/>
        </p:nvCxnSpPr>
        <p:spPr bwMode="auto">
          <a:xfrm>
            <a:off x="286618" y="224541"/>
            <a:ext cx="0" cy="288000"/>
          </a:xfrm>
          <a:prstGeom prst="line">
            <a:avLst/>
          </a:prstGeom>
          <a:ln w="76200">
            <a:solidFill>
              <a:srgbClr val="0E34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 bwMode="auto">
          <a:xfrm>
            <a:off x="354035" y="275275"/>
            <a:ext cx="4938045" cy="2585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  <a:alpha val="0"/>
              </a:schemeClr>
            </a:solidFill>
          </a:ln>
        </p:spPr>
        <p:txBody>
          <a:bodyPr wrap="square" tIns="0" bIns="0" anchor="ctr">
            <a:spAutoFit/>
          </a:bodyPr>
          <a:lstStyle/>
          <a:p>
            <a:pPr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조직 구성 및 주요 인력 현황</a:t>
            </a:r>
            <a:endParaRPr lang="ko-KR" altLang="en-US" sz="2100" b="1" spc="-10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0E345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2017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 bwMode="auto">
          <a:xfrm>
            <a:off x="286618" y="224541"/>
            <a:ext cx="0" cy="288000"/>
          </a:xfrm>
          <a:prstGeom prst="line">
            <a:avLst/>
          </a:prstGeom>
          <a:ln w="76200">
            <a:solidFill>
              <a:srgbClr val="0E34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 bwMode="auto">
          <a:xfrm>
            <a:off x="354035" y="275275"/>
            <a:ext cx="5514109" cy="2585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  <a:alpha val="0"/>
              </a:schemeClr>
            </a:solidFill>
          </a:ln>
        </p:spPr>
        <p:txBody>
          <a:bodyPr wrap="square" tIns="0" bIns="0" anchor="ctr">
            <a:spAutoFit/>
          </a:bodyPr>
          <a:lstStyle/>
          <a:p>
            <a:pPr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별첨</a:t>
            </a:r>
            <a:r>
              <a:rPr lang="en-US" altLang="ko-KR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게임개발 실적 </a:t>
            </a:r>
            <a:r>
              <a:rPr lang="en-US" altLang="ko-KR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대표게임 </a:t>
            </a:r>
            <a:r>
              <a:rPr lang="en-US" altLang="ko-KR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이내</a:t>
            </a:r>
            <a:r>
              <a:rPr lang="en-US" altLang="ko-KR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100" b="1" spc="-10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0E345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234664"/>
              </p:ext>
            </p:extLst>
          </p:nvPr>
        </p:nvGraphicFramePr>
        <p:xfrm>
          <a:off x="243304" y="785794"/>
          <a:ext cx="8614976" cy="5767364"/>
        </p:xfrm>
        <a:graphic>
          <a:graphicData uri="http://schemas.openxmlformats.org/drawingml/2006/table">
            <a:tbl>
              <a:tblPr/>
              <a:tblGrid>
                <a:gridCol w="692955"/>
                <a:gridCol w="720080"/>
                <a:gridCol w="3744417"/>
                <a:gridCol w="1080120"/>
                <a:gridCol w="2377404"/>
              </a:tblGrid>
              <a:tr h="380209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err="1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게임명</a:t>
                      </a:r>
                      <a:r>
                        <a:rPr lang="en-US" altLang="ko-KR" sz="10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한글</a:t>
                      </a: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영문</a:t>
                      </a:r>
                      <a:r>
                        <a:rPr lang="en-US" altLang="ko-KR" sz="10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장르</a:t>
                      </a:r>
                      <a:r>
                        <a:rPr lang="en-US" altLang="ko-KR" sz="10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0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플랫폼</a:t>
                      </a: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</a:t>
                      </a:r>
                      <a:r>
                        <a:rPr lang="en-US" altLang="ko-KR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000" b="0" i="1" kern="0" spc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수집형</a:t>
                      </a: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TCG</a:t>
                      </a:r>
                      <a:r>
                        <a:rPr lang="en-US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 / </a:t>
                      </a:r>
                      <a:r>
                        <a:rPr lang="ko-KR" altLang="en-US" sz="1000" b="0" i="1" kern="0" spc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모바일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209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개발완료일</a:t>
                      </a: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</a:t>
                      </a:r>
                      <a:r>
                        <a:rPr lang="en-US" altLang="ko-KR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2015</a:t>
                      </a:r>
                      <a:r>
                        <a:rPr lang="ko-KR" altLang="en-US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</a:t>
                      </a:r>
                      <a:r>
                        <a:rPr lang="en-US" altLang="ko-KR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r>
                        <a:rPr lang="ko-KR" altLang="en-US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  <a:endParaRPr lang="ko-KR" altLang="en-US" sz="1000" b="0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용 량</a:t>
                      </a: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</a:t>
                      </a:r>
                      <a:r>
                        <a:rPr lang="en-US" altLang="ko-KR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 </a:t>
                      </a:r>
                      <a:r>
                        <a:rPr lang="en-US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XX MB</a:t>
                      </a:r>
                      <a:endParaRPr lang="en-US" sz="1000" b="0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904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출시</a:t>
                      </a:r>
                      <a:endParaRPr lang="en-US" altLang="ko-KR" sz="1000" b="0" kern="0" spc="0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상황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 내</a:t>
                      </a: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※ </a:t>
                      </a:r>
                      <a:r>
                        <a:rPr lang="ko-KR" altLang="en-US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작성방법 </a:t>
                      </a:r>
                      <a:r>
                        <a:rPr lang="en-US" altLang="ko-KR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마켓 </a:t>
                      </a:r>
                      <a:r>
                        <a:rPr lang="en-US" altLang="ko-KR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출시일 </a:t>
                      </a:r>
                      <a:r>
                        <a:rPr lang="en-US" altLang="ko-KR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000" b="0" i="1" kern="0" spc="0" dirty="0" err="1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누적다운로드수</a:t>
                      </a:r>
                      <a:r>
                        <a:rPr lang="en-US" altLang="ko-KR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누적매출액  </a:t>
                      </a:r>
                      <a:endParaRPr lang="ko-KR" altLang="en-US" sz="1000" b="0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작성예시</a:t>
                      </a: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en-US" altLang="ko-KR" sz="10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0" i="1" kern="0" spc="0" baseline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안드로이드</a:t>
                      </a: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2016.3.4. / </a:t>
                      </a:r>
                      <a:r>
                        <a:rPr lang="ko-KR" altLang="en-US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 </a:t>
                      </a:r>
                      <a:r>
                        <a:rPr lang="en-US" altLang="ko-KR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 다운로드 </a:t>
                      </a:r>
                      <a:r>
                        <a:rPr lang="en-US" altLang="ko-KR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OO</a:t>
                      </a:r>
                      <a:r>
                        <a:rPr lang="ko-KR" altLang="en-US" sz="1000" b="0" i="1" kern="0" spc="0" dirty="0" err="1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</a:t>
                      </a:r>
                      <a:r>
                        <a:rPr lang="ko-KR" altLang="en-US" sz="1000" b="0" i="1" kern="0" spc="0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000" b="0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006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 외</a:t>
                      </a: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※ </a:t>
                      </a:r>
                      <a:r>
                        <a:rPr lang="ko-KR" altLang="en-US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작성방법 </a:t>
                      </a: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마켓 </a:t>
                      </a: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출시일 </a:t>
                      </a: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000" b="0" i="1" kern="0" spc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누적다운로드수</a:t>
                      </a: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누적매출액</a:t>
                      </a:r>
                      <a:endParaRPr lang="ko-KR" altLang="en-US" sz="1000" b="0" kern="0" spc="0" dirty="0" smtClean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작성예시</a:t>
                      </a: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  </a:t>
                      </a:r>
                      <a:r>
                        <a:rPr lang="en-US" altLang="ko-KR" sz="1000" b="0" i="1" kern="0" spc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iOS</a:t>
                      </a: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/ 2016.3.4. / </a:t>
                      </a:r>
                      <a:r>
                        <a:rPr lang="ko-KR" altLang="en-US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 </a:t>
                      </a: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만 다운로드 </a:t>
                      </a: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OO</a:t>
                      </a:r>
                      <a:r>
                        <a:rPr lang="ko-KR" altLang="en-US" sz="1000" b="0" i="1" kern="0" spc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백만원</a:t>
                      </a:r>
                      <a:r>
                        <a:rPr lang="ko-KR" altLang="en-US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000" b="0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06725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퍼블리셔</a:t>
                      </a:r>
                      <a:endParaRPr lang="en-US" altLang="ko-KR" sz="1000" b="0" kern="0" spc="0" dirty="0" smtClean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계약체결 현황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0" kern="0" spc="0" dirty="0">
                        <a:solidFill>
                          <a:srgbClr val="000000"/>
                        </a:solidFill>
                        <a:latin typeface="HY울릉도M" pitchFamily="18" charset="-127"/>
                        <a:ea typeface="HY울릉도M" pitchFamily="18" charset="-127"/>
                      </a:endParaRPr>
                    </a:p>
                  </a:txBody>
                  <a:tcPr marL="41702" marR="41702" marT="11529" marB="11529" anchor="ctr">
                    <a:lnL w="3556" cap="flat" cmpd="sng" algn="ctr">
                      <a:solidFill>
                        <a:srgbClr val="4C4C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4C4C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4C4C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4C4C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itchFamily="2" charset="2"/>
                        <a:buChar char="§"/>
                      </a:pPr>
                      <a:r>
                        <a:rPr lang="en-US" altLang="ko-KR" sz="1000" b="0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작성예시</a:t>
                      </a: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  xxx </a:t>
                      </a:r>
                      <a:r>
                        <a:rPr lang="ko-KR" altLang="en-US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사와 국내</a:t>
                      </a:r>
                      <a:r>
                        <a:rPr lang="en-US" altLang="ko-KR" sz="10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i="1" kern="0" spc="0" baseline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퍼블리싱</a:t>
                      </a:r>
                      <a:r>
                        <a:rPr lang="ko-KR" altLang="en-US" sz="10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계약 </a:t>
                      </a:r>
                      <a:r>
                        <a:rPr lang="en-US" altLang="ko-KR" sz="10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(2015.xx.xx) </a:t>
                      </a:r>
                    </a:p>
                    <a:p>
                      <a:pPr marL="0" marR="0" indent="0" algn="just" defTabSz="914400" rtl="0" eaLnBrk="1" fontAlgn="base" latinLnBrk="1" hangingPunct="1">
                        <a:lnSpc>
                          <a:spcPct val="13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en-US" altLang="ko-KR" sz="10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작성예시</a:t>
                      </a: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r>
                        <a:rPr lang="en-US" altLang="ko-KR" sz="10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xxx </a:t>
                      </a:r>
                      <a:r>
                        <a:rPr lang="ko-KR" altLang="en-US" sz="10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사와</a:t>
                      </a:r>
                      <a:r>
                        <a:rPr lang="en-US" altLang="ko-KR" sz="10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중국 한국 제외 글로벌 </a:t>
                      </a:r>
                      <a:r>
                        <a:rPr lang="ko-KR" altLang="en-US" sz="1000" b="0" i="1" kern="0" spc="0" baseline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퍼블리싱</a:t>
                      </a:r>
                      <a:r>
                        <a:rPr lang="ko-KR" altLang="en-US" sz="10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계약 체결 </a:t>
                      </a:r>
                      <a:r>
                        <a:rPr lang="en-US" altLang="ko-KR" sz="10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(2015.xx.xx)</a:t>
                      </a: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37719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게임내용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 smtClean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i="1" kern="0" spc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간략</a:t>
                      </a:r>
                      <a:r>
                        <a:rPr lang="ko-KR" altLang="en-US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소개</a:t>
                      </a: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텍스트</a:t>
                      </a:r>
                      <a:r>
                        <a:rPr lang="en-US" altLang="ko-KR" sz="1000" b="0" i="1" kern="0" spc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b="0" kern="0" spc="0" dirty="0" smtClean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b="0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737719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게임 </a:t>
                      </a:r>
                      <a:r>
                        <a:rPr lang="ko-KR" altLang="en-US" sz="1000" b="0" kern="0" spc="0" dirty="0" err="1" smtClean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스크린샷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i="1" kern="0" spc="0" baseline="0" dirty="0" err="1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스크린샷</a:t>
                      </a:r>
                      <a:r>
                        <a:rPr lang="ko-KR" altLang="en-US" sz="10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000" b="0" i="1" kern="0" spc="0" baseline="0" dirty="0" smtClean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개 이상</a:t>
                      </a:r>
                      <a:endParaRPr lang="ko-KR" altLang="en-US" sz="1000" b="0" kern="0" spc="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41702" marR="41702" marT="11529" marB="115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 bwMode="auto">
          <a:xfrm>
            <a:off x="286618" y="224541"/>
            <a:ext cx="0" cy="288000"/>
          </a:xfrm>
          <a:prstGeom prst="line">
            <a:avLst/>
          </a:prstGeom>
          <a:ln w="76200">
            <a:solidFill>
              <a:srgbClr val="0E34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354035" y="275275"/>
            <a:ext cx="4938045" cy="2585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  <a:alpha val="0"/>
              </a:schemeClr>
            </a:solidFill>
          </a:ln>
        </p:spPr>
        <p:txBody>
          <a:bodyPr wrap="square" tIns="0" bIns="0" anchor="ctr">
            <a:spAutoFit/>
          </a:bodyPr>
          <a:lstStyle/>
          <a:p>
            <a:pPr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</a:t>
            </a:r>
            <a:r>
              <a:rPr lang="en-US" altLang="ko-KR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신청자격 확인서</a:t>
            </a:r>
            <a:endParaRPr lang="ko-KR" altLang="en-US" sz="2100" b="1" spc="-10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0E345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012747"/>
              </p:ext>
            </p:extLst>
          </p:nvPr>
        </p:nvGraphicFramePr>
        <p:xfrm>
          <a:off x="286619" y="764704"/>
          <a:ext cx="8605860" cy="5534803"/>
        </p:xfrm>
        <a:graphic>
          <a:graphicData uri="http://schemas.openxmlformats.org/drawingml/2006/table">
            <a:tbl>
              <a:tblPr/>
              <a:tblGrid>
                <a:gridCol w="809487"/>
                <a:gridCol w="6177399"/>
                <a:gridCol w="809487"/>
                <a:gridCol w="809487"/>
              </a:tblGrid>
              <a:tr h="326898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E7E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확인사항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E7E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확인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(V </a:t>
                      </a: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표시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E7E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68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아니오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E7E7"/>
                    </a:solidFill>
                  </a:tcPr>
                </a:tc>
              </a:tr>
              <a:tr h="4989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0" indent="-2540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ㅇ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‘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2020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년 게임기업자율선택지원 지원대상’ 공고에 중복 신청한 게임에 해당한다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endParaRPr lang="en-US" altLang="ko-KR" sz="1100" kern="0" spc="-1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9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0" indent="-2540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ㅇ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신청 마감일 현재 </a:t>
                      </a: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한국콘텐츠진흥원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포함 타 기관에서 동일 내용을 지원 받는 게임에 해당된다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</a:p>
                    <a:p>
                      <a:pPr marL="254000" marR="0" indent="-2540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(</a:t>
                      </a: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첨단융복합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제작지원작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지원은 </a:t>
                      </a: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해당없음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altLang="ko-KR" sz="1100" kern="0" spc="-1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6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0" indent="-2540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ㅇ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 마감일 현재 사업자가 외국계 국내법인 지사에 해당한다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endParaRPr lang="en-US" altLang="ko-KR" sz="1100" kern="0" spc="-1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6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0" lvl="0" indent="-25400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ㅇ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신청 마감일 현재 사업자가 정부나 지방자치단체가 출연한 기관 또는 기업에 해당한다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</a:t>
                      </a:r>
                      <a:endParaRPr lang="ko-KR" altLang="en-US" sz="1100" kern="0" spc="-1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6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0" lvl="0" indent="-25400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ㅇ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신청 마감일 현재 사업자가 대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중소기업상생협력촉진에관한법률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제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 제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호의 대기업과 그 계열사</a:t>
                      </a:r>
                      <a:endParaRPr lang="en-US" altLang="ko-KR" sz="1100" kern="0" spc="-150" dirty="0" smtClean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254000" marR="0" lvl="0" indent="-25400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  (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독점규제 및 공정거래에 관한 법률 제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 제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호에 따른 계열회사를 말함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에 해당한다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. 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6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0" lvl="0" indent="-25400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i="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ㅇ</a:t>
                      </a:r>
                      <a:r>
                        <a:rPr lang="ko-KR" altLang="en-US" sz="1100" i="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최종 선정 협약일 기준 기업이 국세 또는 지방세 체납 상태이다</a:t>
                      </a:r>
                      <a:r>
                        <a:rPr lang="en-US" altLang="ko-KR" sz="1100" i="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.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6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0" lvl="0" indent="-25400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ㅇ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최종 선정 협약일 기준  기업 혹은 기업 대표자가 국가연구개발사업에 참여제한 중이다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. 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6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5270" marR="0" lvl="0" indent="-25527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ㅇ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최종 선정 협약일 기준 기업 대표자가 신용거래 불량자로 등록되어 있다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. 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6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5270" marR="0" indent="-25527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ㅇ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한국콘텐츠진흥원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상임 임원이 부임 직전에 재직했던 기업이다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</a:t>
                      </a:r>
                      <a:endParaRPr lang="ko-KR" altLang="en-US" sz="1100" kern="0" spc="-1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7504" y="6525344"/>
            <a:ext cx="7920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rgbClr val="5D8EC1"/>
                </a:solidFill>
              </a:rPr>
              <a:t>* </a:t>
            </a:r>
            <a:r>
              <a:rPr lang="ko-KR" altLang="en-US" sz="1000" dirty="0" smtClean="0">
                <a:solidFill>
                  <a:srgbClr val="5D8EC1"/>
                </a:solidFill>
              </a:rPr>
              <a:t>해당하는 칸에 </a:t>
            </a:r>
            <a:r>
              <a:rPr lang="en-US" altLang="ko-KR" sz="1000" dirty="0" smtClean="0">
                <a:solidFill>
                  <a:srgbClr val="5D8EC1"/>
                </a:solidFill>
              </a:rPr>
              <a:t>‘V’ </a:t>
            </a:r>
            <a:r>
              <a:rPr lang="ko-KR" altLang="en-US" sz="1000" dirty="0" smtClean="0">
                <a:solidFill>
                  <a:srgbClr val="5D8EC1"/>
                </a:solidFill>
              </a:rPr>
              <a:t>표시하되</a:t>
            </a:r>
            <a:r>
              <a:rPr lang="en-US" altLang="ko-KR" sz="1000" dirty="0" smtClean="0">
                <a:solidFill>
                  <a:srgbClr val="5D8EC1"/>
                </a:solidFill>
              </a:rPr>
              <a:t>, 1</a:t>
            </a:r>
            <a:r>
              <a:rPr lang="ko-KR" altLang="en-US" sz="1000" dirty="0" smtClean="0">
                <a:solidFill>
                  <a:srgbClr val="5D8EC1"/>
                </a:solidFill>
              </a:rPr>
              <a:t>개 라도 </a:t>
            </a:r>
            <a:r>
              <a:rPr lang="en-US" altLang="ko-KR" sz="1000" dirty="0" smtClean="0">
                <a:solidFill>
                  <a:srgbClr val="5D8EC1"/>
                </a:solidFill>
              </a:rPr>
              <a:t>“</a:t>
            </a:r>
            <a:r>
              <a:rPr lang="ko-KR" altLang="en-US" sz="1000" dirty="0">
                <a:solidFill>
                  <a:srgbClr val="5D8EC1"/>
                </a:solidFill>
              </a:rPr>
              <a:t>예</a:t>
            </a:r>
            <a:r>
              <a:rPr lang="en-US" altLang="ko-KR" sz="1000" dirty="0" smtClean="0">
                <a:solidFill>
                  <a:srgbClr val="5D8EC1"/>
                </a:solidFill>
              </a:rPr>
              <a:t>”</a:t>
            </a:r>
            <a:r>
              <a:rPr lang="ko-KR" altLang="en-US" sz="1000" dirty="0" smtClean="0">
                <a:solidFill>
                  <a:srgbClr val="5D8EC1"/>
                </a:solidFill>
              </a:rPr>
              <a:t>에 해당하는 경우는 신청제외 대상이므로 다시 확인 바랍니다</a:t>
            </a:r>
            <a:r>
              <a:rPr lang="en-US" altLang="ko-KR" sz="1000" dirty="0" smtClean="0">
                <a:solidFill>
                  <a:srgbClr val="5D8EC1"/>
                </a:solidFill>
              </a:rPr>
              <a:t>. </a:t>
            </a:r>
            <a:endParaRPr lang="ko-KR" altLang="en-US" sz="1000" dirty="0">
              <a:solidFill>
                <a:srgbClr val="5D8EC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60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직선 연결선 10"/>
          <p:cNvCxnSpPr/>
          <p:nvPr/>
        </p:nvCxnSpPr>
        <p:spPr bwMode="auto">
          <a:xfrm>
            <a:off x="286618" y="224541"/>
            <a:ext cx="0" cy="288000"/>
          </a:xfrm>
          <a:prstGeom prst="line">
            <a:avLst/>
          </a:prstGeom>
          <a:ln w="76200">
            <a:solidFill>
              <a:srgbClr val="0E34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354035" y="275275"/>
            <a:ext cx="4938045" cy="2585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  <a:alpha val="0"/>
              </a:schemeClr>
            </a:solidFill>
          </a:ln>
        </p:spPr>
        <p:txBody>
          <a:bodyPr wrap="square" tIns="0" bIns="0" anchor="ctr">
            <a:spAutoFit/>
          </a:bodyPr>
          <a:lstStyle/>
          <a:p>
            <a:pPr eaLnBrk="1" fontAlgn="auto" latinLnBrk="1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필수</a:t>
            </a:r>
            <a:r>
              <a:rPr lang="en-US" altLang="ko-KR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2100" b="1" spc="-100" dirty="0" smtClean="0">
                <a:ln>
                  <a:solidFill>
                    <a:schemeClr val="tx1">
                      <a:lumMod val="50000"/>
                      <a:lumOff val="50000"/>
                      <a:alpha val="0"/>
                    </a:schemeClr>
                  </a:solidFill>
                </a:ln>
                <a:solidFill>
                  <a:srgbClr val="0E345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참여의사 확인서</a:t>
            </a:r>
            <a:endParaRPr lang="ko-KR" altLang="en-US" sz="2100" b="1" spc="-100" dirty="0">
              <a:ln>
                <a:solidFill>
                  <a:schemeClr val="tx1">
                    <a:lumMod val="50000"/>
                    <a:lumOff val="50000"/>
                    <a:alpha val="0"/>
                  </a:schemeClr>
                </a:solidFill>
              </a:ln>
              <a:solidFill>
                <a:srgbClr val="0E345B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606649"/>
              </p:ext>
            </p:extLst>
          </p:nvPr>
        </p:nvGraphicFramePr>
        <p:xfrm>
          <a:off x="286619" y="764704"/>
          <a:ext cx="8605860" cy="5434940"/>
        </p:xfrm>
        <a:graphic>
          <a:graphicData uri="http://schemas.openxmlformats.org/drawingml/2006/table">
            <a:tbl>
              <a:tblPr/>
              <a:tblGrid>
                <a:gridCol w="809487"/>
                <a:gridCol w="6177399"/>
                <a:gridCol w="809487"/>
                <a:gridCol w="809487"/>
              </a:tblGrid>
              <a:tr h="326898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구분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E7E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확인사항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E7E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확인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(V </a:t>
                      </a: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표시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E7E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268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아니오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E7E7"/>
                    </a:solidFill>
                  </a:tcPr>
                </a:tc>
              </a:tr>
              <a:tr h="4989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0" indent="-2540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ㅇ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 지원 게임은 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2020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 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 이전에 </a:t>
                      </a: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런칭이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가능한 게임이다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endParaRPr lang="en-US" altLang="ko-KR" sz="1100" kern="0" spc="-1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9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0" lvl="0" indent="-25400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ㅇ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게임개발 개발 주체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개발사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가 직접 단독 신청한다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. 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9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0" lvl="0" indent="-25400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ㅇ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게임 개발 주체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개발사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가 직접 개발하여 개발사명 혹은 </a:t>
                      </a: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임원명으로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런칭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가능하다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. 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63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0" indent="-2540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ㅇ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 사업과 관련된 </a:t>
                      </a: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위탁사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운영 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PM, 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서비스</a:t>
                      </a:r>
                      <a:r>
                        <a:rPr lang="en-US" altLang="ko-KR" sz="11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</a:t>
                      </a: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협력사와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적극적으로 협조한다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endParaRPr lang="en-US" altLang="ko-KR" sz="1100" kern="0" spc="-1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95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0" marR="0" indent="-2540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ㅇ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지원게임의 성과 및 지원현황에 대한 지표 제공에 적극적으로 협조한다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endParaRPr lang="en-US" altLang="ko-KR" sz="1100" kern="0" spc="-1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67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5270" marR="0" indent="-25527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ㅇ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지원 대상으로 선정된 이후라도 중복지원 사실이 밝혀질 경우 </a:t>
                      </a:r>
                      <a:r>
                        <a:rPr lang="ko-KR" altLang="en-US" sz="11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지원이 중단될 수 있음을 인식하고 있다</a:t>
                      </a:r>
                      <a:r>
                        <a:rPr lang="en-US" altLang="ko-KR" sz="11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</a:p>
                    <a:p>
                      <a:pPr marL="255270" marR="0" indent="-25527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i="0" kern="0" spc="-15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 ※ </a:t>
                      </a:r>
                      <a:r>
                        <a:rPr lang="ko-KR" altLang="en-US" sz="1100" i="0" kern="0" spc="-15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선정통보 이후 유사사업에 중복 지원받게 될 경우</a:t>
                      </a:r>
                      <a:r>
                        <a:rPr lang="en-US" altLang="ko-KR" sz="1100" i="0" kern="0" spc="-15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100" i="0" kern="0" spc="-15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본 사업 혹은 타 사업을 포기한다</a:t>
                      </a:r>
                      <a:r>
                        <a:rPr lang="en-US" altLang="ko-KR" sz="1100" i="0" kern="0" spc="-15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. </a:t>
                      </a:r>
                      <a:endParaRPr lang="ko-KR" altLang="en-US" sz="1100" b="1" kern="0" spc="-1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8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5270" marR="0" indent="-25527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ㅇ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 공고에 지원하는 참여자들은 지원서 접수 시 개인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기관정보 수집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이용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제공에 동의한다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 </a:t>
                      </a:r>
                    </a:p>
                    <a:p>
                      <a:pPr marL="255270" marR="0" indent="-25527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(</a:t>
                      </a:r>
                      <a:r>
                        <a:rPr lang="ko-KR" altLang="en-US" sz="1100" b="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신청자는 참여자에게 해당사항을</a:t>
                      </a:r>
                      <a:r>
                        <a:rPr lang="ko-KR" altLang="en-US" sz="1100" b="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이미 공지하고 동의를 받았다</a:t>
                      </a:r>
                      <a:r>
                        <a:rPr lang="en-US" altLang="ko-KR" sz="1100" b="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.)</a:t>
                      </a:r>
                      <a:endParaRPr lang="ko-KR" altLang="en-US" sz="1100" b="0" kern="0" spc="-1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50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</a:t>
                      </a: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5270" marR="0" indent="-255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ㅇ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 대상으로 선정될 경우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참여하는 모든 구성원들의 성범죄 예방과 근절을 위해 관리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감독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·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교육에 노력할 것을 서약한다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endParaRPr lang="ko-KR" altLang="en-US" sz="1100" kern="0" spc="-1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50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5270" marR="0" indent="-25527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ㅇ</a:t>
                      </a:r>
                      <a:r>
                        <a:rPr lang="ko-KR" altLang="en-US" sz="1100" kern="0" spc="-15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지원 대상으로 선정될 경우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참여하는 모든 구성원들의 임금 및 </a:t>
                      </a: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용역비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등 과제수행 </a:t>
                      </a: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제반비용을</a:t>
                      </a:r>
                      <a:r>
                        <a:rPr lang="ko-KR" altLang="en-US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체불하지 않을 것을 서약한다</a:t>
                      </a:r>
                      <a:r>
                        <a:rPr lang="en-US" altLang="ko-KR" sz="1100" kern="0" spc="-15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. </a:t>
                      </a:r>
                      <a:endParaRPr lang="ko-KR" altLang="en-US" sz="1100" kern="0" spc="-15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16446" marR="16446" marT="16446" marB="164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504" y="6525344"/>
            <a:ext cx="86409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>
                <a:solidFill>
                  <a:srgbClr val="5D8EC1"/>
                </a:solidFill>
              </a:rPr>
              <a:t>* </a:t>
            </a:r>
            <a:r>
              <a:rPr lang="ko-KR" altLang="en-US" sz="1000" dirty="0" smtClean="0">
                <a:solidFill>
                  <a:srgbClr val="5D8EC1"/>
                </a:solidFill>
              </a:rPr>
              <a:t>해당하는 칸에 </a:t>
            </a:r>
            <a:r>
              <a:rPr lang="en-US" altLang="ko-KR" sz="1000" dirty="0" smtClean="0">
                <a:solidFill>
                  <a:srgbClr val="5D8EC1"/>
                </a:solidFill>
              </a:rPr>
              <a:t>‘V’ </a:t>
            </a:r>
            <a:r>
              <a:rPr lang="ko-KR" altLang="en-US" sz="1000" dirty="0" smtClean="0">
                <a:solidFill>
                  <a:srgbClr val="5D8EC1"/>
                </a:solidFill>
              </a:rPr>
              <a:t>표시하되</a:t>
            </a:r>
            <a:r>
              <a:rPr lang="en-US" altLang="ko-KR" sz="1000" dirty="0" smtClean="0">
                <a:solidFill>
                  <a:srgbClr val="5D8EC1"/>
                </a:solidFill>
              </a:rPr>
              <a:t>, 1</a:t>
            </a:r>
            <a:r>
              <a:rPr lang="ko-KR" altLang="en-US" sz="1000" dirty="0" smtClean="0">
                <a:solidFill>
                  <a:srgbClr val="5D8EC1"/>
                </a:solidFill>
              </a:rPr>
              <a:t>개 라도 </a:t>
            </a:r>
            <a:r>
              <a:rPr lang="en-US" altLang="ko-KR" sz="1000" dirty="0" smtClean="0">
                <a:solidFill>
                  <a:srgbClr val="5D8EC1"/>
                </a:solidFill>
              </a:rPr>
              <a:t>“</a:t>
            </a:r>
            <a:r>
              <a:rPr lang="ko-KR" altLang="en-US" sz="1000" dirty="0" smtClean="0">
                <a:solidFill>
                  <a:srgbClr val="5D8EC1"/>
                </a:solidFill>
              </a:rPr>
              <a:t>아니오</a:t>
            </a:r>
            <a:r>
              <a:rPr lang="en-US" altLang="ko-KR" sz="1000" dirty="0" smtClean="0">
                <a:solidFill>
                  <a:srgbClr val="5D8EC1"/>
                </a:solidFill>
              </a:rPr>
              <a:t>”</a:t>
            </a:r>
            <a:r>
              <a:rPr lang="ko-KR" altLang="en-US" sz="1000" dirty="0" smtClean="0">
                <a:solidFill>
                  <a:srgbClr val="5D8EC1"/>
                </a:solidFill>
              </a:rPr>
              <a:t>에 해당하는 경우는 신청 및 평가에 불이익이 있을 수 있으므로 다시 확인 바랍니다</a:t>
            </a:r>
            <a:r>
              <a:rPr lang="en-US" altLang="ko-KR" sz="1000" dirty="0" smtClean="0">
                <a:solidFill>
                  <a:srgbClr val="5D8EC1"/>
                </a:solidFill>
              </a:rPr>
              <a:t>. </a:t>
            </a:r>
            <a:endParaRPr lang="ko-KR" altLang="en-US" sz="1000" dirty="0">
              <a:solidFill>
                <a:srgbClr val="5D8EC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31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1267</TotalTime>
  <Words>1518</Words>
  <Application>Microsoft Office PowerPoint</Application>
  <PresentationFormat>화면 슬라이드 쇼(4:3)</PresentationFormat>
  <Paragraphs>305</Paragraphs>
  <Slides>11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8" baseType="lpstr">
      <vt:lpstr>HY그래픽M</vt:lpstr>
      <vt:lpstr>굴림체</vt:lpstr>
      <vt:lpstr>맑은 고딕</vt:lpstr>
      <vt:lpstr>휴먼고딕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pc3</dc:creator>
  <cp:lastModifiedBy>kocca</cp:lastModifiedBy>
  <cp:revision>162</cp:revision>
  <dcterms:created xsi:type="dcterms:W3CDTF">2016-07-21T02:37:22Z</dcterms:created>
  <dcterms:modified xsi:type="dcterms:W3CDTF">2020-06-11T05:22:51Z</dcterms:modified>
</cp:coreProperties>
</file>