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9"/>
  </p:notesMasterIdLst>
  <p:sldIdLst>
    <p:sldId id="364" r:id="rId2"/>
    <p:sldId id="282" r:id="rId3"/>
    <p:sldId id="256" r:id="rId4"/>
    <p:sldId id="257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2" autoAdjust="0"/>
    <p:restoredTop sz="94660"/>
  </p:normalViewPr>
  <p:slideViewPr>
    <p:cSldViewPr snapToGrid="0">
      <p:cViewPr varScale="1">
        <p:scale>
          <a:sx n="71" d="100"/>
          <a:sy n="71" d="100"/>
        </p:scale>
        <p:origin x="24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2438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5C17E-E414-459A-989C-32D697D9FD3C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3D2D3-8D5B-4660-B0A8-4676418E38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595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149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47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2279657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6119290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82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72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486840"/>
            <a:ext cx="5915025" cy="176741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6" y="2241552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6" y="3340100"/>
            <a:ext cx="2915543" cy="491278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04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16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9195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6" y="1316573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51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6" y="1316573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416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67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6836"/>
            <a:ext cx="1478756" cy="774911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6836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489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40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40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D9398-ECC7-4137-A8A8-53D88637394A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40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40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68F9D-4FC4-4301-869F-0FD786D5AB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065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749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8" indent="-171438" algn="l" defTabSz="685749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13" indent="-171438" algn="l" defTabSz="685749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6" indent="-171438" algn="l" defTabSz="685749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/>
            <a:r>
              <a:rPr lang="ko-KR" altLang="en-US" sz="1800" dirty="0" err="1" smtClean="0">
                <a:solidFill>
                  <a:srgbClr val="0070C0"/>
                </a:solidFill>
              </a:rPr>
              <a:t>멘토링</a:t>
            </a:r>
            <a:r>
              <a:rPr lang="ko-KR" altLang="en-US" sz="1800" dirty="0" smtClean="0">
                <a:solidFill>
                  <a:srgbClr val="0070C0"/>
                </a:solidFill>
              </a:rPr>
              <a:t> </a:t>
            </a:r>
            <a:r>
              <a:rPr lang="ko-KR" altLang="en-US" sz="1800" dirty="0" smtClean="0">
                <a:solidFill>
                  <a:srgbClr val="0070C0"/>
                </a:solidFill>
              </a:rPr>
              <a:t>웹사이트 매뉴얼</a:t>
            </a:r>
            <a:r>
              <a:rPr lang="en-US" altLang="ko-KR" sz="1800" dirty="0" smtClean="0">
                <a:solidFill>
                  <a:srgbClr val="0070C0"/>
                </a:solidFill>
              </a:rPr>
              <a:t/>
            </a:r>
            <a:br>
              <a:rPr lang="en-US" altLang="ko-KR" sz="1800" dirty="0" smtClean="0">
                <a:solidFill>
                  <a:srgbClr val="0070C0"/>
                </a:solidFill>
              </a:rPr>
            </a:br>
            <a:r>
              <a:rPr lang="en-US" altLang="ko-KR" sz="4800" b="1" dirty="0" smtClean="0">
                <a:solidFill>
                  <a:schemeClr val="tx2">
                    <a:lumMod val="75000"/>
                  </a:schemeClr>
                </a:solidFill>
              </a:rPr>
              <a:t>MENTORING</a:t>
            </a:r>
            <a:r>
              <a:rPr lang="en-US" altLang="ko-KR" sz="4800" dirty="0" smtClean="0"/>
              <a:t/>
            </a:r>
            <a:br>
              <a:rPr lang="en-US" altLang="ko-KR" sz="4800" dirty="0" smtClean="0"/>
            </a:br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</a:rPr>
              <a:t>MENTORING </a:t>
            </a:r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</a:rPr>
              <a:t>WEBSITE MANUAL</a:t>
            </a:r>
            <a:endParaRPr lang="ko-KR" alt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1011C80-7B60-40F7-B9AF-2B93675F12CB}"/>
              </a:ext>
            </a:extLst>
          </p:cNvPr>
          <p:cNvSpPr txBox="1"/>
          <p:nvPr/>
        </p:nvSpPr>
        <p:spPr>
          <a:xfrm>
            <a:off x="3472790" y="3250533"/>
            <a:ext cx="3385210" cy="14986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회원가입</a:t>
            </a:r>
            <a:r>
              <a:rPr lang="en-US" altLang="ko-KR" sz="1600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/</a:t>
            </a:r>
            <a:r>
              <a:rPr lang="ko-KR" altLang="en-US" sz="1600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로그인</a:t>
            </a:r>
            <a:endParaRPr lang="en-US" altLang="ko-KR" sz="1600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1600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산학 프로젝트</a:t>
            </a:r>
            <a:endParaRPr lang="en-US" altLang="ko-KR" sz="1600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1600" dirty="0" err="1" smtClean="0">
                <a:solidFill>
                  <a:schemeClr val="tx2"/>
                </a:solidFill>
                <a:latin typeface="+mj-lt"/>
                <a:cs typeface="Arial" pitchFamily="34" charset="0"/>
              </a:rPr>
              <a:t>마이페이지</a:t>
            </a:r>
            <a:endParaRPr lang="en-US" altLang="ko-KR" sz="1600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21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194"/>
            </a:avLst>
          </a:pr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160322" y="212729"/>
            <a:ext cx="6535341" cy="8749243"/>
          </a:xfrm>
          <a:prstGeom prst="roundRect">
            <a:avLst>
              <a:gd name="adj" fmla="val 173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ko-KR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ko-KR" altLang="en-US" dirty="0"/>
              <a:t>목차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1011C80-7B60-40F7-B9AF-2B93675F12CB}"/>
              </a:ext>
            </a:extLst>
          </p:cNvPr>
          <p:cNvSpPr txBox="1"/>
          <p:nvPr/>
        </p:nvSpPr>
        <p:spPr>
          <a:xfrm>
            <a:off x="342900" y="2991699"/>
            <a:ext cx="3385210" cy="5184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769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I. </a:t>
            </a:r>
            <a:r>
              <a:rPr lang="ko-KR" altLang="en-US" sz="2769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회원가입</a:t>
            </a:r>
            <a:r>
              <a:rPr lang="en-US" altLang="ko-KR" sz="2769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/</a:t>
            </a:r>
            <a:r>
              <a:rPr lang="ko-KR" altLang="en-US" sz="2769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로그인</a:t>
            </a:r>
          </a:p>
        </p:txBody>
      </p:sp>
    </p:spTree>
    <p:extLst>
      <p:ext uri="{BB962C8B-B14F-4D97-AF65-F5344CB8AC3E}">
        <p14:creationId xmlns:p14="http://schemas.microsoft.com/office/powerpoint/2010/main" val="157195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100964"/>
            <a:ext cx="6578671" cy="6207968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3945520" y="1445032"/>
            <a:ext cx="504056" cy="216024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1. </a:t>
            </a:r>
            <a:r>
              <a:rPr lang="ko-KR" altLang="en-US" sz="1600" dirty="0"/>
              <a:t>산학협력 포탈 메인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52540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산학협력 포탈 메인 화면입니다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간결한 디자인과 대표아이콘으로 사용자의 접근성과 편의성을 강조하였습니다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/>
              <a:t>검색란에</a:t>
            </a:r>
            <a:r>
              <a:rPr lang="ko-KR" altLang="en-US" sz="1400" dirty="0"/>
              <a:t> 키워드를 입력 후 검색 버튼을 누르면 외부 포탈사이트 검색 결과와 홈페이지 내 산학협력 포탈</a:t>
            </a:r>
            <a:r>
              <a:rPr lang="en-US" altLang="ko-KR" sz="1400" dirty="0"/>
              <a:t>, IT’s </a:t>
            </a:r>
            <a:r>
              <a:rPr lang="ko-KR" altLang="en-US" sz="1400" dirty="0"/>
              <a:t>포탈의 검색 결과를 확인 할 수 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6342035" y="1764757"/>
            <a:ext cx="284526" cy="216024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185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1. </a:t>
            </a:r>
            <a:r>
              <a:rPr lang="ko-KR" altLang="en-US" sz="1600" dirty="0"/>
              <a:t>산학협력 포탈 메인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상단 메뉴는 사업소개</a:t>
            </a:r>
            <a:r>
              <a:rPr lang="en-US" altLang="ko-KR" sz="1400" dirty="0"/>
              <a:t>, </a:t>
            </a:r>
            <a:r>
              <a:rPr lang="ko-KR" altLang="en-US" sz="1400" dirty="0"/>
              <a:t>프로젝트현황</a:t>
            </a:r>
            <a:r>
              <a:rPr lang="en-US" altLang="ko-KR" sz="1400" dirty="0"/>
              <a:t>, </a:t>
            </a:r>
            <a:r>
              <a:rPr lang="ko-KR" altLang="en-US" sz="1400" dirty="0"/>
              <a:t>온라인컨설팅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알림마당</a:t>
            </a:r>
            <a:r>
              <a:rPr lang="en-US" altLang="ko-KR" sz="1400" dirty="0"/>
              <a:t>, </a:t>
            </a:r>
            <a:r>
              <a:rPr lang="ko-KR" altLang="en-US" sz="1400" dirty="0"/>
              <a:t>한이음공모전 </a:t>
            </a:r>
            <a:r>
              <a:rPr lang="ko-KR" altLang="en-US" sz="1400" dirty="0" err="1"/>
              <a:t>대메뉴와</a:t>
            </a:r>
            <a:r>
              <a:rPr lang="ko-KR" altLang="en-US" sz="1400" dirty="0"/>
              <a:t> 로그인</a:t>
            </a:r>
            <a:r>
              <a:rPr lang="en-US" altLang="ko-KR" sz="1400" dirty="0"/>
              <a:t>, </a:t>
            </a:r>
            <a:r>
              <a:rPr lang="ko-KR" altLang="en-US" sz="1400" dirty="0"/>
              <a:t>회원가입</a:t>
            </a:r>
            <a:r>
              <a:rPr lang="en-US" altLang="ko-KR" sz="1400" dirty="0"/>
              <a:t>, </a:t>
            </a:r>
            <a:r>
              <a:rPr lang="ko-KR" altLang="en-US" sz="1400" dirty="0"/>
              <a:t>아이디</a:t>
            </a:r>
            <a:r>
              <a:rPr lang="en-US" altLang="ko-KR" sz="1400" dirty="0"/>
              <a:t>/</a:t>
            </a:r>
            <a:r>
              <a:rPr lang="ko-KR" altLang="en-US" sz="1400" dirty="0"/>
              <a:t>비밀번호 찾기의 </a:t>
            </a:r>
            <a:r>
              <a:rPr lang="ko-KR" altLang="en-US" sz="1400" dirty="0" err="1"/>
              <a:t>바로가기로</a:t>
            </a:r>
            <a:r>
              <a:rPr lang="ko-KR" altLang="en-US" sz="1400" dirty="0"/>
              <a:t> 구성하였습니다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자주 사용하는 메뉴를 네비게이션으로 구성하여 사용자들에게 편의를 제공하였습니다</a:t>
            </a:r>
            <a:r>
              <a:rPr lang="en-US" altLang="ko-KR" sz="1400" dirty="0"/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6322064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199698" y="1261242"/>
            <a:ext cx="6494588" cy="142940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957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회원가입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메인화면에서 회원가입을 눌러 회원가입 페이지로 이동합니다</a:t>
            </a:r>
            <a:r>
              <a:rPr lang="en-US" altLang="ko-KR" sz="1400" dirty="0"/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985343"/>
            <a:ext cx="6578671" cy="6207968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4474304" y="1333993"/>
            <a:ext cx="583705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0" name="화살표: 오른쪽 26">
            <a:extLst>
              <a:ext uri="{FF2B5EF4-FFF2-40B4-BE49-F238E27FC236}">
                <a16:creationId xmlns:a16="http://schemas.microsoft.com/office/drawing/2014/main" xmlns="" id="{C518FDF3-D28F-4B54-A08F-EB67C8993A77}"/>
              </a:ext>
            </a:extLst>
          </p:cNvPr>
          <p:cNvSpPr/>
          <p:nvPr/>
        </p:nvSpPr>
        <p:spPr>
          <a:xfrm rot="14839728">
            <a:off x="4832558" y="1634794"/>
            <a:ext cx="450902" cy="253567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479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회원가입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로그인 페이지에서도 </a:t>
            </a:r>
            <a:r>
              <a:rPr lang="en-US" altLang="ko-KR" sz="1400" dirty="0"/>
              <a:t>[</a:t>
            </a:r>
            <a:r>
              <a:rPr lang="ko-KR" altLang="en-US" sz="1400" dirty="0"/>
              <a:t>회원가입</a:t>
            </a:r>
            <a:r>
              <a:rPr lang="en-US" altLang="ko-KR" sz="1400" dirty="0"/>
              <a:t>]</a:t>
            </a:r>
            <a:r>
              <a:rPr lang="ko-KR" altLang="en-US" sz="1400" dirty="0"/>
              <a:t> 버튼을 클릭하여 회원가입 페이지로 이동할 수 있습니다</a:t>
            </a:r>
            <a:r>
              <a:rPr lang="en-US" altLang="ko-KR" sz="1400" dirty="0"/>
              <a:t>.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55" y="1143076"/>
            <a:ext cx="3469365" cy="5204048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3072858" y="4815485"/>
            <a:ext cx="705629" cy="3236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3" name="화살표: 오른쪽 26">
            <a:extLst>
              <a:ext uri="{FF2B5EF4-FFF2-40B4-BE49-F238E27FC236}">
                <a16:creationId xmlns:a16="http://schemas.microsoft.com/office/drawing/2014/main" xmlns="" id="{C518FDF3-D28F-4B54-A08F-EB67C8993A77}"/>
              </a:ext>
            </a:extLst>
          </p:cNvPr>
          <p:cNvSpPr/>
          <p:nvPr/>
        </p:nvSpPr>
        <p:spPr>
          <a:xfrm rot="14839728">
            <a:off x="3501346" y="5221743"/>
            <a:ext cx="450902" cy="253567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187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회원가입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회원가입 페이지로 넘어간 뒤 </a:t>
            </a:r>
            <a:r>
              <a:rPr lang="en-US" altLang="ko-KR" sz="1400" dirty="0"/>
              <a:t>[</a:t>
            </a:r>
            <a:r>
              <a:rPr lang="ko-KR" altLang="en-US" sz="1400" dirty="0"/>
              <a:t>가입하기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클릭합니다</a:t>
            </a:r>
            <a:r>
              <a:rPr lang="en-US" altLang="ko-KR" sz="1400" dirty="0"/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40" y="945274"/>
            <a:ext cx="5829300" cy="50673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 flipV="1">
            <a:off x="1776250" y="4252192"/>
            <a:ext cx="3321269" cy="60358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82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3. </a:t>
            </a:r>
            <a:r>
              <a:rPr lang="ko-KR" altLang="en-US" sz="1600" dirty="0"/>
              <a:t>회원가입을 위한 약관 동의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회원가입을 하기 위해서는 약관 동의가 필요합니다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약관의 내용을 확인한 뒤</a:t>
            </a:r>
            <a:r>
              <a:rPr lang="en-US" altLang="ko-KR" sz="1400" dirty="0"/>
              <a:t>, </a:t>
            </a:r>
            <a:r>
              <a:rPr lang="ko-KR" altLang="en-US" sz="1400" dirty="0"/>
              <a:t>동의여부를 결정하세요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이용자 약관</a:t>
            </a:r>
            <a:r>
              <a:rPr lang="en-US" altLang="ko-KR" sz="1400" dirty="0"/>
              <a:t>, </a:t>
            </a:r>
            <a:r>
              <a:rPr lang="ko-KR" altLang="en-US" sz="1400" dirty="0"/>
              <a:t>개인정보처리지침</a:t>
            </a:r>
            <a:r>
              <a:rPr lang="en-US" altLang="ko-KR" sz="1400" dirty="0"/>
              <a:t>, </a:t>
            </a:r>
            <a:r>
              <a:rPr lang="ko-KR" altLang="en-US" sz="1400" dirty="0"/>
              <a:t>개인정보 수집 및 이용안내의 내용을 확인한 뒤</a:t>
            </a:r>
            <a:r>
              <a:rPr lang="en-US" altLang="ko-KR" sz="1400" dirty="0"/>
              <a:t>, </a:t>
            </a:r>
            <a:r>
              <a:rPr lang="ko-KR" altLang="en-US" sz="1400" dirty="0"/>
              <a:t>체크박스에 모두 체크하고 </a:t>
            </a:r>
            <a:r>
              <a:rPr lang="en-US" altLang="ko-KR" sz="1400" dirty="0"/>
              <a:t>[</a:t>
            </a:r>
            <a:r>
              <a:rPr lang="ko-KR" altLang="en-US" sz="1400" dirty="0"/>
              <a:t>동의</a:t>
            </a:r>
            <a:r>
              <a:rPr lang="en-US" altLang="ko-KR" sz="1400" dirty="0"/>
              <a:t>]</a:t>
            </a:r>
            <a:r>
              <a:rPr lang="ko-KR" altLang="en-US" sz="1400" dirty="0"/>
              <a:t> 버튼을 클릭하면 회원 본인인증 선택 페이지로 이동하게 됩니다</a:t>
            </a:r>
            <a:r>
              <a:rPr lang="en-US" altLang="ko-KR" sz="1400" dirty="0"/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8"/>
            <a:ext cx="6578671" cy="617571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216601" y="3012784"/>
            <a:ext cx="1188884" cy="22352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DAE2EF48-C764-4E26-9DA3-17A591C359BF}"/>
              </a:ext>
            </a:extLst>
          </p:cNvPr>
          <p:cNvSpPr/>
          <p:nvPr/>
        </p:nvSpPr>
        <p:spPr>
          <a:xfrm>
            <a:off x="209550" y="4869973"/>
            <a:ext cx="1591228" cy="22352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69040D74-1497-4124-A26A-CFC5121D81A9}"/>
              </a:ext>
            </a:extLst>
          </p:cNvPr>
          <p:cNvSpPr/>
          <p:nvPr/>
        </p:nvSpPr>
        <p:spPr>
          <a:xfrm>
            <a:off x="216603" y="6544273"/>
            <a:ext cx="1885270" cy="22352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3" name="화살표: 오른쪽 26">
            <a:extLst>
              <a:ext uri="{FF2B5EF4-FFF2-40B4-BE49-F238E27FC236}">
                <a16:creationId xmlns:a16="http://schemas.microsoft.com/office/drawing/2014/main" xmlns="" id="{C518FDF3-D28F-4B54-A08F-EB67C8993A77}"/>
              </a:ext>
            </a:extLst>
          </p:cNvPr>
          <p:cNvSpPr/>
          <p:nvPr/>
        </p:nvSpPr>
        <p:spPr>
          <a:xfrm rot="14839728">
            <a:off x="1158916" y="3287443"/>
            <a:ext cx="450902" cy="253567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화살표: 오른쪽 27">
            <a:extLst>
              <a:ext uri="{FF2B5EF4-FFF2-40B4-BE49-F238E27FC236}">
                <a16:creationId xmlns:a16="http://schemas.microsoft.com/office/drawing/2014/main" xmlns="" id="{F7F4F0BA-1409-40C6-A925-7D8979C8B8B9}"/>
              </a:ext>
            </a:extLst>
          </p:cNvPr>
          <p:cNvSpPr/>
          <p:nvPr/>
        </p:nvSpPr>
        <p:spPr>
          <a:xfrm rot="14839728">
            <a:off x="1209733" y="5142744"/>
            <a:ext cx="450902" cy="253567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5" name="화살표: 오른쪽 29">
            <a:extLst>
              <a:ext uri="{FF2B5EF4-FFF2-40B4-BE49-F238E27FC236}">
                <a16:creationId xmlns:a16="http://schemas.microsoft.com/office/drawing/2014/main" xmlns="" id="{BBAED160-99E0-4DA9-A061-56546E0EB2F1}"/>
              </a:ext>
            </a:extLst>
          </p:cNvPr>
          <p:cNvSpPr/>
          <p:nvPr/>
        </p:nvSpPr>
        <p:spPr>
          <a:xfrm rot="14839728">
            <a:off x="1672534" y="6838624"/>
            <a:ext cx="450902" cy="253567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019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/>
              <a:t>회원가입을 위한 본인인증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회원가입을 위한 본인인증 화면입니다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/>
              <a:t>본인인증은</a:t>
            </a:r>
            <a:r>
              <a:rPr lang="ko-KR" altLang="en-US" sz="1400" dirty="0"/>
              <a:t> 휴대폰 인증</a:t>
            </a:r>
            <a:r>
              <a:rPr lang="en-US" altLang="ko-KR" sz="1400" dirty="0"/>
              <a:t>, IPIN </a:t>
            </a:r>
            <a:r>
              <a:rPr lang="ko-KR" altLang="en-US" sz="1400" dirty="0"/>
              <a:t>인증</a:t>
            </a:r>
            <a:r>
              <a:rPr lang="en-US" altLang="ko-KR" sz="1400" dirty="0"/>
              <a:t>, E-mail </a:t>
            </a:r>
            <a:r>
              <a:rPr lang="ko-KR" altLang="en-US" sz="1400" dirty="0"/>
              <a:t>인증 중 하나를 선택하여 진행해주세요</a:t>
            </a:r>
            <a:r>
              <a:rPr lang="en-US" altLang="ko-KR" sz="1400" dirty="0"/>
              <a:t>.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07" y="1164020"/>
            <a:ext cx="4821988" cy="5188619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37775C1F-A74D-4B16-AE07-FE2B3853D97A}"/>
              </a:ext>
            </a:extLst>
          </p:cNvPr>
          <p:cNvSpPr/>
          <p:nvPr/>
        </p:nvSpPr>
        <p:spPr>
          <a:xfrm>
            <a:off x="1937749" y="3909073"/>
            <a:ext cx="2880320" cy="15841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8" name="화살표: 오른쪽 23">
            <a:extLst>
              <a:ext uri="{FF2B5EF4-FFF2-40B4-BE49-F238E27FC236}">
                <a16:creationId xmlns:a16="http://schemas.microsoft.com/office/drawing/2014/main" xmlns="" id="{0D5E2833-5A0F-4A12-80DC-68D31ACC08F3}"/>
              </a:ext>
            </a:extLst>
          </p:cNvPr>
          <p:cNvSpPr/>
          <p:nvPr/>
        </p:nvSpPr>
        <p:spPr>
          <a:xfrm rot="14839728">
            <a:off x="4213914" y="5560047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732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/>
              <a:t>회원가입을 위한 본인인증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휴대폰인증</a:t>
            </a:r>
            <a:r>
              <a:rPr lang="ko-KR" altLang="en-US" sz="1400" dirty="0"/>
              <a:t> 선택 후 휴대폰정보를 입력하여 인증해주세요</a:t>
            </a:r>
            <a:r>
              <a:rPr lang="en-US" altLang="ko-KR" sz="1400" dirty="0"/>
              <a:t>.(</a:t>
            </a:r>
            <a:r>
              <a:rPr lang="ko-KR" altLang="en-US" sz="1400" dirty="0"/>
              <a:t>단</a:t>
            </a:r>
            <a:r>
              <a:rPr lang="en-US" altLang="ko-KR" sz="1400" dirty="0"/>
              <a:t>, </a:t>
            </a:r>
            <a:r>
              <a:rPr lang="ko-KR" altLang="en-US" sz="1400" dirty="0"/>
              <a:t>휴대폰이 본인 명의로 되어 있어야 함</a:t>
            </a:r>
            <a:r>
              <a:rPr lang="en-US" altLang="ko-KR" sz="1400" dirty="0"/>
              <a:t>)</a:t>
            </a:r>
            <a:r>
              <a:rPr lang="ko-KR" altLang="en-US" sz="1400" dirty="0"/>
              <a:t> </a:t>
            </a:r>
            <a:endParaRPr lang="en-US" altLang="ko-KR" sz="1400" dirty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07" y="1164020"/>
            <a:ext cx="4821988" cy="5188619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37775C1F-A74D-4B16-AE07-FE2B3853D97A}"/>
              </a:ext>
            </a:extLst>
          </p:cNvPr>
          <p:cNvSpPr/>
          <p:nvPr/>
        </p:nvSpPr>
        <p:spPr>
          <a:xfrm>
            <a:off x="1979788" y="3961626"/>
            <a:ext cx="2833950" cy="5157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8DDB3394-A1F6-42E6-80EB-24E2F6C85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325" y="2592450"/>
            <a:ext cx="2482136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7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/>
              <a:t>회원가입을 위한 본인인증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/>
              <a:t>IPIN </a:t>
            </a:r>
            <a:r>
              <a:rPr lang="ko-KR" altLang="en-US" sz="1400" dirty="0"/>
              <a:t>인증 선택 후 </a:t>
            </a:r>
            <a:r>
              <a:rPr lang="en-US" altLang="ko-KR" sz="1400" dirty="0"/>
              <a:t>IPIN </a:t>
            </a:r>
            <a:r>
              <a:rPr lang="ko-KR" altLang="en-US" sz="1400" dirty="0"/>
              <a:t>인증 정보를 입력하여 인증해주세요</a:t>
            </a:r>
            <a:r>
              <a:rPr lang="en-US" altLang="ko-KR" sz="1400" dirty="0"/>
              <a:t>.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07" y="1164020"/>
            <a:ext cx="4821988" cy="5188619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37775C1F-A74D-4B16-AE07-FE2B3853D97A}"/>
              </a:ext>
            </a:extLst>
          </p:cNvPr>
          <p:cNvSpPr/>
          <p:nvPr/>
        </p:nvSpPr>
        <p:spPr>
          <a:xfrm>
            <a:off x="1990298" y="4424082"/>
            <a:ext cx="2833950" cy="5157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3B36CF1A-0060-411A-8BF2-44E7C16FE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347" y="2468267"/>
            <a:ext cx="3113210" cy="42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9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/>
              <a:t>회원가입을 위한 본인인증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/>
              <a:t>E-mail </a:t>
            </a:r>
            <a:r>
              <a:rPr lang="ko-KR" altLang="en-US" sz="1400" dirty="0"/>
              <a:t>인증 선택 시 회원 기본정보입력 페이지로 이동하여 기본 정보를 입력 후 </a:t>
            </a:r>
            <a:r>
              <a:rPr lang="en-US" altLang="ko-KR" sz="1400" dirty="0"/>
              <a:t>E-mail </a:t>
            </a:r>
            <a:r>
              <a:rPr lang="ko-KR" altLang="en-US" sz="1400" dirty="0"/>
              <a:t>인증을 할 수 있습니다</a:t>
            </a:r>
            <a:r>
              <a:rPr lang="en-US" altLang="ko-KR" sz="1400" dirty="0"/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665" y="1066349"/>
            <a:ext cx="4010025" cy="6105525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D1F1848D-527A-46A5-BC1E-569E88B82BA4}"/>
              </a:ext>
            </a:extLst>
          </p:cNvPr>
          <p:cNvSpPr/>
          <p:nvPr/>
        </p:nvSpPr>
        <p:spPr>
          <a:xfrm>
            <a:off x="3146875" y="6679776"/>
            <a:ext cx="630356" cy="2804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3" name="화살표: 오른쪽 72">
            <a:extLst>
              <a:ext uri="{FF2B5EF4-FFF2-40B4-BE49-F238E27FC236}">
                <a16:creationId xmlns:a16="http://schemas.microsoft.com/office/drawing/2014/main" xmlns="" id="{5C1CA64A-79D8-4D7B-B5F3-58BDDBD17BD1}"/>
              </a:ext>
            </a:extLst>
          </p:cNvPr>
          <p:cNvSpPr/>
          <p:nvPr/>
        </p:nvSpPr>
        <p:spPr>
          <a:xfrm rot="8910862">
            <a:off x="3686056" y="6464208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262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/>
              <a:t>회원가입을 위한 본인인증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/>
              <a:t>E-mail </a:t>
            </a:r>
            <a:r>
              <a:rPr lang="ko-KR" altLang="en-US" sz="1400" dirty="0"/>
              <a:t>형식이 아닌 다른 형식의 아이디로 가입을 한 기존 회원들도 최초 </a:t>
            </a:r>
            <a:r>
              <a:rPr lang="ko-KR" altLang="en-US" sz="1400" dirty="0" err="1"/>
              <a:t>로그인을</a:t>
            </a:r>
            <a:r>
              <a:rPr lang="ko-KR" altLang="en-US" sz="1400" dirty="0"/>
              <a:t> 하면 </a:t>
            </a:r>
            <a:r>
              <a:rPr lang="en-US" altLang="ko-KR" sz="1400" dirty="0"/>
              <a:t>E-mail </a:t>
            </a:r>
            <a:r>
              <a:rPr lang="ko-KR" altLang="en-US" sz="1400" dirty="0"/>
              <a:t>인증 화면이 나타납니다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반드시 </a:t>
            </a:r>
            <a:r>
              <a:rPr lang="en-US" altLang="ko-KR" sz="1400" dirty="0"/>
              <a:t>E-mail </a:t>
            </a:r>
            <a:r>
              <a:rPr lang="ko-KR" altLang="en-US" sz="1400" dirty="0"/>
              <a:t>인증을 완료해 주세요</a:t>
            </a:r>
            <a:r>
              <a:rPr lang="en-US" altLang="ko-KR" sz="1400" dirty="0"/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665" y="1406518"/>
            <a:ext cx="3924300" cy="27432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D1F1848D-527A-46A5-BC1E-569E88B82BA4}"/>
              </a:ext>
            </a:extLst>
          </p:cNvPr>
          <p:cNvSpPr/>
          <p:nvPr/>
        </p:nvSpPr>
        <p:spPr>
          <a:xfrm>
            <a:off x="1485665" y="3510454"/>
            <a:ext cx="3924300" cy="57620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8" y="4525702"/>
            <a:ext cx="6578671" cy="1780644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73D3A3F9-5D5B-410F-AC34-BD54191C463D}"/>
              </a:ext>
            </a:extLst>
          </p:cNvPr>
          <p:cNvSpPr/>
          <p:nvPr/>
        </p:nvSpPr>
        <p:spPr>
          <a:xfrm>
            <a:off x="2790659" y="5146782"/>
            <a:ext cx="916465" cy="382969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5" name="화살표: 오른쪽 27">
            <a:extLst>
              <a:ext uri="{FF2B5EF4-FFF2-40B4-BE49-F238E27FC236}">
                <a16:creationId xmlns:a16="http://schemas.microsoft.com/office/drawing/2014/main" xmlns="" id="{6D6065FD-8FDF-490D-AD97-2D72154E90C9}"/>
              </a:ext>
            </a:extLst>
          </p:cNvPr>
          <p:cNvSpPr/>
          <p:nvPr/>
        </p:nvSpPr>
        <p:spPr>
          <a:xfrm rot="14839728">
            <a:off x="3383085" y="5658540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6" name="화살표: 오른쪽 27">
            <a:extLst>
              <a:ext uri="{FF2B5EF4-FFF2-40B4-BE49-F238E27FC236}">
                <a16:creationId xmlns:a16="http://schemas.microsoft.com/office/drawing/2014/main" xmlns="" id="{6D6065FD-8FDF-490D-AD97-2D72154E90C9}"/>
              </a:ext>
            </a:extLst>
          </p:cNvPr>
          <p:cNvSpPr/>
          <p:nvPr/>
        </p:nvSpPr>
        <p:spPr>
          <a:xfrm rot="14839728">
            <a:off x="4938616" y="4169493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9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/>
              <a:t>사이트에서 활동 할 신분 선택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본인에게 해당하는 신분을 선택합니다</a:t>
            </a:r>
            <a:r>
              <a:rPr lang="en-US" altLang="ko-KR" sz="1400" dirty="0"/>
              <a:t>.(</a:t>
            </a:r>
            <a:r>
              <a:rPr lang="ko-KR" altLang="en-US" sz="1400" dirty="0" err="1"/>
              <a:t>멘티는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멘티</a:t>
            </a:r>
            <a:r>
              <a:rPr lang="ko-KR" altLang="en-US" sz="1400" dirty="0"/>
              <a:t> 신분을 선택해야합니다</a:t>
            </a:r>
            <a:r>
              <a:rPr lang="en-US" altLang="ko-KR" sz="1400" dirty="0"/>
              <a:t>.)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80" y="1176708"/>
            <a:ext cx="5157432" cy="5465068"/>
          </a:xfrm>
          <a:prstGeom prst="rect">
            <a:avLst/>
          </a:prstGeom>
          <a:ln>
            <a:noFill/>
          </a:ln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B4D7038A-0636-46F8-987E-DAB6F97A8CCF}"/>
              </a:ext>
            </a:extLst>
          </p:cNvPr>
          <p:cNvSpPr/>
          <p:nvPr/>
        </p:nvSpPr>
        <p:spPr>
          <a:xfrm>
            <a:off x="2010597" y="3893220"/>
            <a:ext cx="2929888" cy="250800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8" name="화살표: 오른쪽 33">
            <a:extLst>
              <a:ext uri="{FF2B5EF4-FFF2-40B4-BE49-F238E27FC236}">
                <a16:creationId xmlns:a16="http://schemas.microsoft.com/office/drawing/2014/main" xmlns="" id="{850F5919-7924-449B-A5FD-6DD0A8275F04}"/>
              </a:ext>
            </a:extLst>
          </p:cNvPr>
          <p:cNvSpPr/>
          <p:nvPr/>
        </p:nvSpPr>
        <p:spPr>
          <a:xfrm rot="14839728">
            <a:off x="4505109" y="6509286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99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6. </a:t>
            </a:r>
            <a:r>
              <a:rPr lang="ko-KR" altLang="en-US" sz="1600" dirty="0"/>
              <a:t>개인정보 입력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상세 정보를 입력합니다</a:t>
            </a:r>
            <a:r>
              <a:rPr lang="en-US" altLang="ko-KR" sz="1400" dirty="0"/>
              <a:t>. (</a:t>
            </a:r>
            <a:r>
              <a:rPr lang="ko-KR" altLang="en-US" sz="1400" dirty="0"/>
              <a:t>모든 항목은 필수 입력 항목입니다</a:t>
            </a:r>
            <a:r>
              <a:rPr lang="en-US" altLang="ko-KR" sz="1400" dirty="0"/>
              <a:t>.)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본인의 정확한 주소</a:t>
            </a:r>
            <a:r>
              <a:rPr lang="en-US" altLang="ko-KR" sz="1400" dirty="0"/>
              <a:t>, </a:t>
            </a:r>
            <a:r>
              <a:rPr lang="ko-KR" altLang="en-US" sz="1400" dirty="0"/>
              <a:t>휴대폰 번호와 전화번호를 기입합니다</a:t>
            </a:r>
            <a:r>
              <a:rPr lang="en-US" altLang="ko-KR" sz="1400" dirty="0"/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952" y="1066349"/>
            <a:ext cx="4410075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7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6. </a:t>
            </a:r>
            <a:r>
              <a:rPr lang="ko-KR" altLang="en-US" sz="1600" dirty="0"/>
              <a:t>개인정보 입력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상세 정보를 입력합니다</a:t>
            </a:r>
            <a:r>
              <a:rPr lang="en-US" altLang="ko-KR" sz="1400" dirty="0"/>
              <a:t>. (</a:t>
            </a:r>
            <a:r>
              <a:rPr lang="ko-KR" altLang="en-US" sz="1400" dirty="0"/>
              <a:t>모든 항목은 필수 입력 항목입니다</a:t>
            </a:r>
            <a:r>
              <a:rPr lang="en-US" altLang="ko-KR" sz="1400" dirty="0"/>
              <a:t>.)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본인의 정확한 주소</a:t>
            </a:r>
            <a:r>
              <a:rPr lang="en-US" altLang="ko-KR" sz="1400" dirty="0"/>
              <a:t>, </a:t>
            </a:r>
            <a:r>
              <a:rPr lang="ko-KR" altLang="en-US" sz="1400" dirty="0"/>
              <a:t>휴대폰 번호와 전화번호를 기입합니다</a:t>
            </a:r>
            <a:r>
              <a:rPr lang="en-US" altLang="ko-KR" sz="1400" dirty="0"/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952" y="1066349"/>
            <a:ext cx="4410075" cy="56197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61" y="2016525"/>
            <a:ext cx="4275370" cy="138895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화살표: 오른쪽 33">
            <a:extLst>
              <a:ext uri="{FF2B5EF4-FFF2-40B4-BE49-F238E27FC236}">
                <a16:creationId xmlns:a16="http://schemas.microsoft.com/office/drawing/2014/main" xmlns="" id="{850F5919-7924-449B-A5FD-6DD0A8275F04}"/>
              </a:ext>
            </a:extLst>
          </p:cNvPr>
          <p:cNvSpPr/>
          <p:nvPr/>
        </p:nvSpPr>
        <p:spPr>
          <a:xfrm rot="14723670">
            <a:off x="2640134" y="3567501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B4D7038A-0636-46F8-987E-DAB6F97A8CCF}"/>
              </a:ext>
            </a:extLst>
          </p:cNvPr>
          <p:cNvSpPr/>
          <p:nvPr/>
        </p:nvSpPr>
        <p:spPr>
          <a:xfrm>
            <a:off x="2676311" y="4100371"/>
            <a:ext cx="1536273" cy="50188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134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6. </a:t>
            </a:r>
            <a:r>
              <a:rPr lang="ko-KR" altLang="en-US" sz="1600" dirty="0"/>
              <a:t>개인정보 </a:t>
            </a:r>
            <a:r>
              <a:rPr lang="ko-KR" altLang="en-US" sz="1600"/>
              <a:t>입력</a:t>
            </a:r>
            <a:r>
              <a:rPr lang="en-US" altLang="ko-KR" sz="1600"/>
              <a:t>(</a:t>
            </a:r>
            <a:r>
              <a:rPr lang="ko-KR" altLang="en-US" sz="1600"/>
              <a:t>계속</a:t>
            </a:r>
            <a:r>
              <a:rPr lang="en-US" altLang="ko-KR" sz="160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상세 정보를 입력합니다</a:t>
            </a:r>
            <a:r>
              <a:rPr lang="en-US" altLang="ko-KR" sz="1400" dirty="0"/>
              <a:t>. (</a:t>
            </a:r>
            <a:r>
              <a:rPr lang="ko-KR" altLang="en-US" sz="1400" dirty="0"/>
              <a:t>모든 항목은 필수 입력 항목입니다</a:t>
            </a:r>
            <a:r>
              <a:rPr lang="en-US" altLang="ko-KR" sz="1400" dirty="0"/>
              <a:t>.)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본인의 정확한 주소</a:t>
            </a:r>
            <a:r>
              <a:rPr lang="en-US" altLang="ko-KR" sz="1400" dirty="0"/>
              <a:t>, </a:t>
            </a:r>
            <a:r>
              <a:rPr lang="ko-KR" altLang="en-US" sz="1400" dirty="0"/>
              <a:t>휴대폰 번호와 전화번호를 기입합니다</a:t>
            </a:r>
            <a:r>
              <a:rPr lang="en-US" altLang="ko-KR" sz="1400" dirty="0"/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952" y="1066349"/>
            <a:ext cx="4410075" cy="561975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37" y="2231587"/>
            <a:ext cx="3555677" cy="344969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B4D7038A-0636-46F8-987E-DAB6F97A8CCF}"/>
              </a:ext>
            </a:extLst>
          </p:cNvPr>
          <p:cNvSpPr/>
          <p:nvPr/>
        </p:nvSpPr>
        <p:spPr>
          <a:xfrm>
            <a:off x="4344967" y="4630381"/>
            <a:ext cx="1327706" cy="50188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3" name="화살표: 오른쪽 33">
            <a:extLst>
              <a:ext uri="{FF2B5EF4-FFF2-40B4-BE49-F238E27FC236}">
                <a16:creationId xmlns:a16="http://schemas.microsoft.com/office/drawing/2014/main" xmlns="" id="{850F5919-7924-449B-A5FD-6DD0A8275F04}"/>
              </a:ext>
            </a:extLst>
          </p:cNvPr>
          <p:cNvSpPr/>
          <p:nvPr/>
        </p:nvSpPr>
        <p:spPr>
          <a:xfrm rot="12520283">
            <a:off x="3925488" y="4159104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064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6. </a:t>
            </a:r>
            <a:r>
              <a:rPr lang="ko-KR" altLang="en-US" sz="1600" dirty="0"/>
              <a:t>프로젝트 경력 정보 입력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경력 상세 정보를 입력합니다</a:t>
            </a:r>
            <a:r>
              <a:rPr lang="en-US" altLang="ko-KR" sz="1400" dirty="0"/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902" y="1164098"/>
            <a:ext cx="44481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2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7. </a:t>
            </a:r>
            <a:r>
              <a:rPr lang="ko-KR" altLang="en-US" sz="1600" dirty="0"/>
              <a:t>재직 정보 입력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재직 정보를 입력합니다</a:t>
            </a:r>
            <a:r>
              <a:rPr lang="en-US" altLang="ko-KR" sz="1400" dirty="0"/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477" y="1255561"/>
            <a:ext cx="4391025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7. </a:t>
            </a:r>
            <a:r>
              <a:rPr lang="ko-KR" altLang="en-US" sz="1600" dirty="0"/>
              <a:t>재직 정보 입력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재직 정보를 입력합니다</a:t>
            </a:r>
            <a:r>
              <a:rPr lang="en-US" altLang="ko-KR" sz="1400"/>
              <a:t>.</a:t>
            </a:r>
            <a:endParaRPr lang="en-US" altLang="ko-KR" sz="14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477" y="1255561"/>
            <a:ext cx="4391025" cy="45815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788" y="2985520"/>
            <a:ext cx="4916215" cy="205227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B4D7038A-0636-46F8-987E-DAB6F97A8CCF}"/>
              </a:ext>
            </a:extLst>
          </p:cNvPr>
          <p:cNvSpPr/>
          <p:nvPr/>
        </p:nvSpPr>
        <p:spPr>
          <a:xfrm>
            <a:off x="4290621" y="1808558"/>
            <a:ext cx="1327706" cy="50188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0" name="화살표: 오른쪽 33">
            <a:extLst>
              <a:ext uri="{FF2B5EF4-FFF2-40B4-BE49-F238E27FC236}">
                <a16:creationId xmlns:a16="http://schemas.microsoft.com/office/drawing/2014/main" xmlns="" id="{850F5919-7924-449B-A5FD-6DD0A8275F04}"/>
              </a:ext>
            </a:extLst>
          </p:cNvPr>
          <p:cNvSpPr/>
          <p:nvPr/>
        </p:nvSpPr>
        <p:spPr>
          <a:xfrm rot="5947579">
            <a:off x="4630438" y="2488839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403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8. </a:t>
            </a:r>
            <a:r>
              <a:rPr lang="ko-KR" altLang="en-US" sz="1600" dirty="0"/>
              <a:t>회원가입 완료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회원가입이 완료되어 </a:t>
            </a:r>
            <a:r>
              <a:rPr lang="ko-KR" altLang="en-US" sz="1400" dirty="0" err="1"/>
              <a:t>한이음</a:t>
            </a:r>
            <a:r>
              <a:rPr lang="ko-KR" altLang="en-US" sz="1400" dirty="0"/>
              <a:t> 회원이 되셨습니다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로그인 후 모든 </a:t>
            </a:r>
            <a:r>
              <a:rPr lang="ko-KR" altLang="en-US" sz="1400" dirty="0" err="1"/>
              <a:t>하인음</a:t>
            </a:r>
            <a:r>
              <a:rPr lang="ko-KR" altLang="en-US" sz="1400" dirty="0"/>
              <a:t> 사이트의 이용이 가능합니다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개인정보 수정은 </a:t>
            </a:r>
            <a:r>
              <a:rPr lang="ko-KR" altLang="en-US" sz="1400" dirty="0" err="1"/>
              <a:t>마이페이지</a:t>
            </a:r>
            <a:r>
              <a:rPr lang="ko-KR" altLang="en-US" sz="1400" dirty="0"/>
              <a:t> </a:t>
            </a:r>
            <a:r>
              <a:rPr lang="en-US" altLang="ko-KR" sz="1400" dirty="0"/>
              <a:t>&gt; </a:t>
            </a:r>
            <a:r>
              <a:rPr lang="ko-KR" altLang="en-US" sz="1400" dirty="0"/>
              <a:t>개인정보 수정 메뉴에서 가능합니다</a:t>
            </a:r>
            <a:r>
              <a:rPr lang="en-US" altLang="ko-KR" sz="1400" dirty="0"/>
              <a:t>.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45" y="1345901"/>
            <a:ext cx="6189489" cy="282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1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9. </a:t>
            </a:r>
            <a:r>
              <a:rPr lang="ko-KR" altLang="en-US" sz="1600" dirty="0"/>
              <a:t>사이트 로그인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메인화면</a:t>
            </a:r>
            <a:r>
              <a:rPr lang="ko-KR" altLang="en-US" sz="1400" dirty="0"/>
              <a:t> 상단의 로그인 버튼을 클릭하여 로그인 페이지로 이동하여 </a:t>
            </a:r>
            <a:r>
              <a:rPr lang="ko-KR" altLang="en-US" sz="1400" dirty="0" err="1"/>
              <a:t>로그인을</a:t>
            </a:r>
            <a:r>
              <a:rPr lang="ko-KR" altLang="en-US" sz="1400" dirty="0"/>
              <a:t> 하실 수 있습니다</a:t>
            </a:r>
            <a:r>
              <a:rPr lang="en-US" altLang="ko-KR" sz="1400" dirty="0"/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100964"/>
            <a:ext cx="6578671" cy="62079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3945520" y="1445032"/>
            <a:ext cx="504056" cy="216024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7" name="화살표: 오른쪽 64">
            <a:extLst>
              <a:ext uri="{FF2B5EF4-FFF2-40B4-BE49-F238E27FC236}">
                <a16:creationId xmlns:a16="http://schemas.microsoft.com/office/drawing/2014/main" xmlns="" id="{F5866AD6-01E4-4674-907A-90624DA589C0}"/>
              </a:ext>
            </a:extLst>
          </p:cNvPr>
          <p:cNvSpPr>
            <a:spLocks noChangeAspect="1"/>
          </p:cNvSpPr>
          <p:nvPr/>
        </p:nvSpPr>
        <p:spPr>
          <a:xfrm rot="14839728">
            <a:off x="4254063" y="1712972"/>
            <a:ext cx="391026" cy="202995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302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9. </a:t>
            </a:r>
            <a:r>
              <a:rPr lang="ko-KR" altLang="en-US" sz="1600" dirty="0"/>
              <a:t>사이트 로그인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메인화면</a:t>
            </a:r>
            <a:r>
              <a:rPr lang="ko-KR" altLang="en-US" sz="1400" dirty="0"/>
              <a:t> 상단의 로그인 버튼을 클릭하여 로그인 페이지로 이동하여 </a:t>
            </a:r>
            <a:r>
              <a:rPr lang="ko-KR" altLang="en-US" sz="1400" dirty="0" err="1"/>
              <a:t>로그인을</a:t>
            </a:r>
            <a:r>
              <a:rPr lang="ko-KR" altLang="en-US" sz="1400" dirty="0"/>
              <a:t> 하실 수 있습니다</a:t>
            </a:r>
            <a:r>
              <a:rPr lang="en-US" altLang="ko-KR" sz="1400" dirty="0"/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307" y="1216649"/>
            <a:ext cx="3469365" cy="520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0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10. </a:t>
            </a:r>
            <a:r>
              <a:rPr lang="ko-KR" altLang="en-US" sz="1600" dirty="0"/>
              <a:t>아이디</a:t>
            </a:r>
            <a:r>
              <a:rPr lang="en-US" altLang="ko-KR" sz="1600" dirty="0"/>
              <a:t>/</a:t>
            </a:r>
            <a:r>
              <a:rPr lang="ko-KR" altLang="en-US" sz="1600" dirty="0"/>
              <a:t>비밀번호 찾기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홈페이지 사용자가 아이디</a:t>
            </a:r>
            <a:r>
              <a:rPr lang="en-US" altLang="ko-KR" sz="1400" dirty="0"/>
              <a:t>/</a:t>
            </a:r>
            <a:r>
              <a:rPr lang="ko-KR" altLang="en-US" sz="1400" dirty="0"/>
              <a:t>비밀번호를 잊어버렸을 경우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메인화면의</a:t>
            </a:r>
            <a:r>
              <a:rPr lang="ko-KR" altLang="en-US" sz="1400" dirty="0"/>
              <a:t> 아이디</a:t>
            </a:r>
            <a:r>
              <a:rPr lang="en-US" altLang="ko-KR" sz="1400" dirty="0"/>
              <a:t>/</a:t>
            </a:r>
            <a:r>
              <a:rPr lang="ko-KR" altLang="en-US" sz="1400" dirty="0"/>
              <a:t>비밀번호 찾기 또는 로그인 페이지의 </a:t>
            </a:r>
            <a:r>
              <a:rPr lang="en-US" altLang="ko-KR" sz="1400" dirty="0"/>
              <a:t>[</a:t>
            </a:r>
            <a:r>
              <a:rPr lang="ko-KR" altLang="en-US" sz="1400" dirty="0"/>
              <a:t>아이디와 비밀번호를 잊으셨나요</a:t>
            </a:r>
            <a:r>
              <a:rPr lang="en-US" altLang="ko-KR" sz="1400" dirty="0"/>
              <a:t>?] </a:t>
            </a:r>
            <a:r>
              <a:rPr lang="ko-KR" altLang="en-US" sz="1400" dirty="0"/>
              <a:t>버튼을 클릭하여 아이디</a:t>
            </a:r>
            <a:r>
              <a:rPr lang="en-US" altLang="ko-KR" sz="1400" dirty="0"/>
              <a:t>/</a:t>
            </a:r>
            <a:r>
              <a:rPr lang="ko-KR" altLang="en-US" sz="1400" dirty="0"/>
              <a:t>비밀번호를 찾을 수 있습니다</a:t>
            </a:r>
            <a:r>
              <a:rPr lang="en-US" altLang="ko-KR" sz="1400" dirty="0"/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100964"/>
            <a:ext cx="6578671" cy="62079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5153667" y="1445032"/>
            <a:ext cx="892967" cy="216024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7" name="화살표: 오른쪽 64">
            <a:extLst>
              <a:ext uri="{FF2B5EF4-FFF2-40B4-BE49-F238E27FC236}">
                <a16:creationId xmlns:a16="http://schemas.microsoft.com/office/drawing/2014/main" xmlns="" id="{F5866AD6-01E4-4674-907A-90624DA589C0}"/>
              </a:ext>
            </a:extLst>
          </p:cNvPr>
          <p:cNvSpPr>
            <a:spLocks noChangeAspect="1"/>
          </p:cNvSpPr>
          <p:nvPr/>
        </p:nvSpPr>
        <p:spPr>
          <a:xfrm rot="14839728">
            <a:off x="5641425" y="1712972"/>
            <a:ext cx="391026" cy="202995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159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10. </a:t>
            </a:r>
            <a:r>
              <a:rPr lang="ko-KR" altLang="en-US" sz="1600" dirty="0"/>
              <a:t>아이디</a:t>
            </a:r>
            <a:r>
              <a:rPr lang="en-US" altLang="ko-KR" sz="1600" dirty="0"/>
              <a:t>/</a:t>
            </a:r>
            <a:r>
              <a:rPr lang="ko-KR" altLang="en-US" sz="1600" dirty="0"/>
              <a:t>비밀번호 찾기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홈페이지 사용자가 아이디</a:t>
            </a:r>
            <a:r>
              <a:rPr lang="en-US" altLang="ko-KR" sz="1400" dirty="0"/>
              <a:t>/</a:t>
            </a:r>
            <a:r>
              <a:rPr lang="ko-KR" altLang="en-US" sz="1400" dirty="0"/>
              <a:t>비밀번호를 잊어버렸을 경우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메인화면의</a:t>
            </a:r>
            <a:r>
              <a:rPr lang="ko-KR" altLang="en-US" sz="1400" dirty="0"/>
              <a:t> 아이디</a:t>
            </a:r>
            <a:r>
              <a:rPr lang="en-US" altLang="ko-KR" sz="1400" dirty="0"/>
              <a:t>/</a:t>
            </a:r>
            <a:r>
              <a:rPr lang="ko-KR" altLang="en-US" sz="1400" dirty="0"/>
              <a:t>비밀번호 찾기 또는 로그인 페이지의 </a:t>
            </a:r>
            <a:r>
              <a:rPr lang="en-US" altLang="ko-KR" sz="1400" dirty="0"/>
              <a:t>[</a:t>
            </a:r>
            <a:r>
              <a:rPr lang="ko-KR" altLang="en-US" sz="1400" dirty="0"/>
              <a:t>아이디와 비밀번호를 잊으셨나요</a:t>
            </a:r>
            <a:r>
              <a:rPr lang="en-US" altLang="ko-KR" sz="1400" dirty="0"/>
              <a:t>?] </a:t>
            </a:r>
            <a:r>
              <a:rPr lang="ko-KR" altLang="en-US" sz="1400" dirty="0"/>
              <a:t>버튼을 클릭하여 아이디</a:t>
            </a:r>
            <a:r>
              <a:rPr lang="en-US" altLang="ko-KR" sz="1400" dirty="0"/>
              <a:t>/</a:t>
            </a:r>
            <a:r>
              <a:rPr lang="ko-KR" altLang="en-US" sz="1400" dirty="0"/>
              <a:t>비밀번호를 찾을 수 있습니다</a:t>
            </a:r>
            <a:r>
              <a:rPr lang="en-US" altLang="ko-KR" sz="1400" dirty="0"/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027" y="1066349"/>
            <a:ext cx="3469365" cy="5204048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2660379" y="5962893"/>
            <a:ext cx="1656184" cy="307504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2" name="화살표: 오른쪽 64">
            <a:extLst>
              <a:ext uri="{FF2B5EF4-FFF2-40B4-BE49-F238E27FC236}">
                <a16:creationId xmlns:a16="http://schemas.microsoft.com/office/drawing/2014/main" xmlns="" id="{F5866AD6-01E4-4674-907A-90624DA589C0}"/>
              </a:ext>
            </a:extLst>
          </p:cNvPr>
          <p:cNvSpPr/>
          <p:nvPr/>
        </p:nvSpPr>
        <p:spPr>
          <a:xfrm rot="14839728">
            <a:off x="3090510" y="6339546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064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회원가입</a:t>
            </a:r>
            <a:r>
              <a:rPr lang="en-US" altLang="ko-KR" b="1" dirty="0"/>
              <a:t>/</a:t>
            </a:r>
            <a:r>
              <a:rPr lang="ko-KR" altLang="en-US" b="1" dirty="0"/>
              <a:t>로그인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10. </a:t>
            </a:r>
            <a:r>
              <a:rPr lang="ko-KR" altLang="en-US" sz="1600" dirty="0"/>
              <a:t>아이디</a:t>
            </a:r>
            <a:r>
              <a:rPr lang="en-US" altLang="ko-KR" sz="1600" dirty="0"/>
              <a:t>/</a:t>
            </a:r>
            <a:r>
              <a:rPr lang="ko-KR" altLang="en-US" sz="1600" dirty="0"/>
              <a:t>비밀번호 찾기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3849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휴대폰인증</a:t>
            </a:r>
            <a:r>
              <a:rPr lang="en-US" altLang="ko-KR" sz="1400" dirty="0"/>
              <a:t>, I-PIN</a:t>
            </a:r>
            <a:r>
              <a:rPr lang="ko-KR" altLang="en-US" sz="1400" dirty="0"/>
              <a:t>인증</a:t>
            </a:r>
            <a:r>
              <a:rPr lang="en-US" altLang="ko-KR" sz="1400" dirty="0"/>
              <a:t>, Email</a:t>
            </a:r>
            <a:r>
              <a:rPr lang="ko-KR" altLang="en-US" sz="1400" dirty="0"/>
              <a:t>인증 중 하나를 선택하여 아이디</a:t>
            </a:r>
            <a:r>
              <a:rPr lang="en-US" altLang="ko-KR" sz="1400" dirty="0"/>
              <a:t>/</a:t>
            </a:r>
            <a:r>
              <a:rPr lang="ko-KR" altLang="en-US" sz="1400" dirty="0"/>
              <a:t>비밀번호 찾기를 진행합니다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휴대폰인증이나 </a:t>
            </a:r>
            <a:r>
              <a:rPr lang="en-US" altLang="ko-KR" sz="1400" dirty="0"/>
              <a:t>I-PIN</a:t>
            </a:r>
            <a:r>
              <a:rPr lang="ko-KR" altLang="en-US" sz="1400" dirty="0"/>
              <a:t>인증을 선택하면 각각의 인증 화면이 나타나며</a:t>
            </a:r>
            <a:r>
              <a:rPr lang="en-US" altLang="ko-KR" sz="1400" dirty="0"/>
              <a:t>, Email</a:t>
            </a:r>
            <a:r>
              <a:rPr lang="ko-KR" altLang="en-US" sz="1400" dirty="0"/>
              <a:t>인증을 선택하면 이름</a:t>
            </a:r>
            <a:r>
              <a:rPr lang="en-US" altLang="ko-KR" sz="1400" dirty="0"/>
              <a:t>, </a:t>
            </a:r>
            <a:r>
              <a:rPr lang="ko-KR" altLang="en-US" sz="1400" dirty="0"/>
              <a:t>생년월일</a:t>
            </a:r>
            <a:r>
              <a:rPr lang="en-US" altLang="ko-KR" sz="1400" dirty="0"/>
              <a:t>, Email </a:t>
            </a:r>
            <a:r>
              <a:rPr lang="ko-KR" altLang="en-US" sz="1400" dirty="0" err="1"/>
              <a:t>입력창이</a:t>
            </a:r>
            <a:r>
              <a:rPr lang="ko-KR" altLang="en-US" sz="1400" dirty="0"/>
              <a:t> 나타납니다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인증을 완료하면 사용자의 아이디를 알려주며</a:t>
            </a:r>
            <a:r>
              <a:rPr lang="en-US" altLang="ko-KR" sz="1400" dirty="0"/>
              <a:t>, </a:t>
            </a:r>
            <a:r>
              <a:rPr lang="ko-KR" altLang="en-US" sz="1400" dirty="0"/>
              <a:t>비밀번호찾기를 진행했을 시</a:t>
            </a:r>
            <a:r>
              <a:rPr lang="en-US" altLang="ko-KR" sz="1400" dirty="0"/>
              <a:t>, </a:t>
            </a:r>
            <a:r>
              <a:rPr lang="ko-KR" altLang="en-US" sz="1400" dirty="0"/>
              <a:t>비밀번호 재설정 페이지로 이동합니다</a:t>
            </a:r>
            <a:r>
              <a:rPr lang="en-US" altLang="ko-KR" sz="1400" dirty="0"/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189" y="1066349"/>
            <a:ext cx="4181601" cy="563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0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194"/>
            </a:avLst>
          </a:pr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160322" y="212729"/>
            <a:ext cx="6535341" cy="8749243"/>
          </a:xfrm>
          <a:prstGeom prst="roundRect">
            <a:avLst>
              <a:gd name="adj" fmla="val 173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ko-KR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ko-KR" altLang="en-US" dirty="0"/>
              <a:t>목차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1011C80-7B60-40F7-B9AF-2B93675F12CB}"/>
              </a:ext>
            </a:extLst>
          </p:cNvPr>
          <p:cNvSpPr txBox="1"/>
          <p:nvPr/>
        </p:nvSpPr>
        <p:spPr>
          <a:xfrm>
            <a:off x="342900" y="2991699"/>
            <a:ext cx="3385210" cy="5184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769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II. </a:t>
            </a:r>
            <a:r>
              <a:rPr lang="ko-KR" altLang="en-US" sz="2769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프로젝트</a:t>
            </a:r>
          </a:p>
        </p:txBody>
      </p:sp>
    </p:spTree>
    <p:extLst>
      <p:ext uri="{BB962C8B-B14F-4D97-AF65-F5344CB8AC3E}">
        <p14:creationId xmlns:p14="http://schemas.microsoft.com/office/powerpoint/2010/main" val="344071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1. </a:t>
            </a:r>
            <a:r>
              <a:rPr lang="ko-KR" altLang="en-US" sz="1600" dirty="0"/>
              <a:t>신규 프로젝트 시작하기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포탈 메인 화면에서 프로젝트 현황 페이지로 이동하는 방법은 두 가지가 있습니다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산학 포탈 메인 상단 네비게이션에서 </a:t>
            </a:r>
            <a:r>
              <a:rPr lang="en-US" altLang="ko-KR" sz="1400" dirty="0"/>
              <a:t>[</a:t>
            </a:r>
            <a:r>
              <a:rPr lang="ko-KR" altLang="en-US" sz="1400" dirty="0"/>
              <a:t>프로젝트 참여하기</a:t>
            </a:r>
            <a:r>
              <a:rPr lang="en-US" altLang="ko-KR" sz="1400" dirty="0"/>
              <a:t>]</a:t>
            </a:r>
            <a:r>
              <a:rPr lang="ko-KR" altLang="en-US" sz="1400" dirty="0" err="1"/>
              <a:t>를</a:t>
            </a:r>
            <a:r>
              <a:rPr lang="ko-KR" altLang="en-US" sz="1400" dirty="0"/>
              <a:t> 클릭합니다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산학 포탈 메인 하단의 </a:t>
            </a:r>
            <a:r>
              <a:rPr lang="en-US" altLang="ko-KR" sz="1400" dirty="0"/>
              <a:t>[</a:t>
            </a:r>
            <a:r>
              <a:rPr lang="ko-KR" altLang="en-US" sz="1400" dirty="0"/>
              <a:t>프로젝트 </a:t>
            </a:r>
            <a:r>
              <a:rPr lang="ko-KR" altLang="en-US" sz="1400" dirty="0" err="1"/>
              <a:t>더보기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클릭합니다</a:t>
            </a:r>
            <a:r>
              <a:rPr lang="en-US" altLang="ko-KR" sz="1400" dirty="0"/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6" y="969545"/>
            <a:ext cx="6583342" cy="16475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8" y="2678960"/>
            <a:ext cx="6578671" cy="4023029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2611120" y="1506996"/>
            <a:ext cx="924560" cy="27624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1" name="화살표: 오른쪽 64">
            <a:extLst>
              <a:ext uri="{FF2B5EF4-FFF2-40B4-BE49-F238E27FC236}">
                <a16:creationId xmlns:a16="http://schemas.microsoft.com/office/drawing/2014/main" xmlns="" id="{F5866AD6-01E4-4674-907A-90624DA589C0}"/>
              </a:ext>
            </a:extLst>
          </p:cNvPr>
          <p:cNvSpPr/>
          <p:nvPr/>
        </p:nvSpPr>
        <p:spPr>
          <a:xfrm rot="14839728">
            <a:off x="3190030" y="1942400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2989445" y="6343020"/>
            <a:ext cx="911997" cy="307504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화살표: 오른쪽 64">
            <a:extLst>
              <a:ext uri="{FF2B5EF4-FFF2-40B4-BE49-F238E27FC236}">
                <a16:creationId xmlns:a16="http://schemas.microsoft.com/office/drawing/2014/main" xmlns="" id="{F5866AD6-01E4-4674-907A-90624DA589C0}"/>
              </a:ext>
            </a:extLst>
          </p:cNvPr>
          <p:cNvSpPr/>
          <p:nvPr/>
        </p:nvSpPr>
        <p:spPr>
          <a:xfrm rot="14839728">
            <a:off x="3497557" y="6702495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844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프로젝트 트랙 현황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등록된 공고와 프로젝트를 리스트 형태로 보여주는 화면입니다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/>
              <a:t>[</a:t>
            </a:r>
            <a:r>
              <a:rPr lang="ko-KR" altLang="en-US" sz="1400" dirty="0"/>
              <a:t>신규 프로젝트 등록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클릭하면 공고를 위한 트랙 선택 화면이 나타납니다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상단 </a:t>
            </a:r>
            <a:r>
              <a:rPr lang="ko-KR" altLang="en-US" sz="1400" dirty="0" err="1"/>
              <a:t>검색창으로</a:t>
            </a:r>
            <a:r>
              <a:rPr lang="ko-KR" altLang="en-US" sz="1400" dirty="0"/>
              <a:t> 상세 검색이 가능합니다</a:t>
            </a:r>
            <a:r>
              <a:rPr lang="en-US" altLang="ko-KR" sz="1400" dirty="0"/>
              <a:t>.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52" y="1066349"/>
            <a:ext cx="5183675" cy="6112346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4993625" y="3133739"/>
            <a:ext cx="1003197" cy="279549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6" name="화살표: 오른쪽 64">
            <a:extLst>
              <a:ext uri="{FF2B5EF4-FFF2-40B4-BE49-F238E27FC236}">
                <a16:creationId xmlns:a16="http://schemas.microsoft.com/office/drawing/2014/main" xmlns="" id="{F5866AD6-01E4-4674-907A-90624DA589C0}"/>
              </a:ext>
            </a:extLst>
          </p:cNvPr>
          <p:cNvSpPr/>
          <p:nvPr/>
        </p:nvSpPr>
        <p:spPr>
          <a:xfrm rot="14839728">
            <a:off x="5721905" y="3520723"/>
            <a:ext cx="549835" cy="266844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51FC20A1-2105-4B9D-B421-692032D1F1EA}"/>
              </a:ext>
            </a:extLst>
          </p:cNvPr>
          <p:cNvSpPr/>
          <p:nvPr/>
        </p:nvSpPr>
        <p:spPr>
          <a:xfrm>
            <a:off x="5001245" y="6846476"/>
            <a:ext cx="1003197" cy="279549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8" name="화살표: 오른쪽 64">
            <a:extLst>
              <a:ext uri="{FF2B5EF4-FFF2-40B4-BE49-F238E27FC236}">
                <a16:creationId xmlns:a16="http://schemas.microsoft.com/office/drawing/2014/main" xmlns="" id="{F5866AD6-01E4-4674-907A-90624DA589C0}"/>
              </a:ext>
            </a:extLst>
          </p:cNvPr>
          <p:cNvSpPr/>
          <p:nvPr/>
        </p:nvSpPr>
        <p:spPr>
          <a:xfrm rot="14839728">
            <a:off x="5729523" y="7233461"/>
            <a:ext cx="549835" cy="266844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123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3. </a:t>
            </a:r>
            <a:r>
              <a:rPr lang="ko-KR" altLang="en-US" sz="1600" dirty="0"/>
              <a:t>프로젝트 트랙 선택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/>
              <a:t>[</a:t>
            </a:r>
            <a:r>
              <a:rPr lang="ko-KR" altLang="en-US" sz="1400" dirty="0"/>
              <a:t>신규 프로젝트 등록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클릭하면 프로젝트 트랙을 선택할 수 있는 </a:t>
            </a:r>
            <a:r>
              <a:rPr lang="ko-KR" altLang="en-US" sz="1400" dirty="0" err="1"/>
              <a:t>팝업창이</a:t>
            </a:r>
            <a:r>
              <a:rPr lang="ko-KR" altLang="en-US" sz="1400" dirty="0"/>
              <a:t> 생성됩니다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/>
              <a:t>한이음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프로보노</a:t>
            </a:r>
            <a:r>
              <a:rPr lang="en-US" altLang="ko-KR" sz="1400" dirty="0"/>
              <a:t>, </a:t>
            </a:r>
            <a:r>
              <a:rPr lang="ko-KR" altLang="en-US" sz="1400" dirty="0"/>
              <a:t>이브와 트랙 중 하나의 트랙을 선택하여 </a:t>
            </a:r>
            <a:r>
              <a:rPr lang="en-US" altLang="ko-KR" sz="1400" dirty="0"/>
              <a:t>[</a:t>
            </a:r>
            <a:r>
              <a:rPr lang="ko-KR" altLang="en-US" sz="1400" dirty="0"/>
              <a:t>진행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클릭하면 프로젝트 등록 페이지로 이동합니다</a:t>
            </a:r>
            <a:r>
              <a:rPr lang="en-US" altLang="ko-KR" sz="1400" dirty="0"/>
              <a:t>.</a:t>
            </a:r>
            <a:br>
              <a:rPr lang="en-US" altLang="ko-KR" sz="1400" dirty="0"/>
            </a:b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※ 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단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  <a:latin typeface="+mj-ea"/>
                <a:ea typeface="+mj-ea"/>
              </a:rPr>
              <a:t>한이음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ICT 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멘토링은 </a:t>
            </a:r>
            <a:r>
              <a:rPr lang="ko-KR" altLang="en-US" sz="1400" dirty="0" err="1">
                <a:solidFill>
                  <a:srgbClr val="FF0000"/>
                </a:solidFill>
                <a:latin typeface="+mj-ea"/>
                <a:ea typeface="+mj-ea"/>
              </a:rPr>
              <a:t>일반멘토가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 공고 개설을 할 수 없습니다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46" y="1066349"/>
            <a:ext cx="6192688" cy="62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5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/>
              <a:t>프로젝트 공고 등록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600438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공고기간</a:t>
            </a:r>
            <a:r>
              <a:rPr lang="en-US" altLang="ko-KR" sz="1400" dirty="0"/>
              <a:t>, </a:t>
            </a:r>
            <a:r>
              <a:rPr lang="ko-KR" altLang="en-US" sz="1400" dirty="0"/>
              <a:t>수행예상기간</a:t>
            </a:r>
            <a:r>
              <a:rPr lang="en-US" altLang="ko-KR" sz="1400" dirty="0"/>
              <a:t>, </a:t>
            </a:r>
            <a:r>
              <a:rPr lang="ko-KR" altLang="en-US" sz="1400" dirty="0"/>
              <a:t>시작일은 오늘 이후로 입력이 가능합니다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파일첨부를 제외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선택사항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한 모든 항목을 </a:t>
            </a:r>
            <a:r>
              <a:rPr lang="ko-KR" altLang="en-US" sz="1400" dirty="0" err="1">
                <a:latin typeface="+mj-ea"/>
                <a:ea typeface="+mj-ea"/>
              </a:rPr>
              <a:t>입력해야합니다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모든 항목을 입력한 뒤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등록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프로젝트 공고가 등록됩니다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공고를 등록한 인원은 프로젝트를 진행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개설할 때 반드시 자신이 개설을 해야 합니다</a:t>
            </a:r>
            <a:r>
              <a:rPr lang="en-US" altLang="ko-KR" sz="1400" dirty="0">
                <a:latin typeface="+mj-ea"/>
                <a:ea typeface="+mj-ea"/>
              </a:rPr>
              <a:t>. (</a:t>
            </a:r>
            <a:r>
              <a:rPr lang="ko-KR" altLang="en-US" sz="1400" b="1" dirty="0">
                <a:latin typeface="+mj-ea"/>
                <a:ea typeface="+mj-ea"/>
              </a:rPr>
              <a:t>프로젝트 파트너는 </a:t>
            </a:r>
            <a:r>
              <a:rPr lang="ko-KR" altLang="en-US" sz="1400" b="1" dirty="0" err="1">
                <a:latin typeface="+mj-ea"/>
                <a:ea typeface="+mj-ea"/>
              </a:rPr>
              <a:t>개설신청을</a:t>
            </a:r>
            <a:r>
              <a:rPr lang="ko-KR" altLang="en-US" sz="1400" b="1" dirty="0">
                <a:latin typeface="+mj-ea"/>
                <a:ea typeface="+mj-ea"/>
              </a:rPr>
              <a:t> 할 수 없습니다</a:t>
            </a:r>
            <a:r>
              <a:rPr lang="en-US" altLang="ko-KR" sz="1400" b="1" dirty="0">
                <a:latin typeface="+mj-ea"/>
                <a:ea typeface="+mj-ea"/>
              </a:rPr>
              <a:t>.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멘토가 프로젝트를 개설할 시 온라인 사전교육을 등록할 수 있으며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파트너 신청 시 </a:t>
            </a:r>
            <a:r>
              <a:rPr lang="ko-KR" altLang="en-US" sz="1400" dirty="0" err="1">
                <a:latin typeface="+mj-ea"/>
                <a:ea typeface="+mj-ea"/>
              </a:rPr>
              <a:t>멘티들은</a:t>
            </a:r>
            <a:r>
              <a:rPr lang="ko-KR" altLang="en-US" sz="1400" dirty="0">
                <a:latin typeface="+mj-ea"/>
                <a:ea typeface="+mj-ea"/>
              </a:rPr>
              <a:t> 등록된 사전교육을 이수하여야 파트너 신청이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96" y="1066349"/>
            <a:ext cx="5688690" cy="620816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629579" y="6986287"/>
            <a:ext cx="616568" cy="28823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7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7588016">
            <a:off x="6006347" y="6593761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410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/>
              <a:t>프로젝트 공고 등록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공고등록자는 </a:t>
            </a:r>
            <a:r>
              <a:rPr lang="en-US" altLang="ko-KR" sz="1400" dirty="0"/>
              <a:t>[</a:t>
            </a:r>
            <a:r>
              <a:rPr lang="ko-KR" altLang="en-US" sz="1400" dirty="0"/>
              <a:t>수정</a:t>
            </a:r>
            <a:r>
              <a:rPr lang="en-US" altLang="ko-KR" sz="1400" dirty="0"/>
              <a:t>], [</a:t>
            </a:r>
            <a:r>
              <a:rPr lang="ko-KR" altLang="en-US" sz="1400" dirty="0"/>
              <a:t>삭제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클릭하여 등록된 공고 정보를 수정하거나 삭제할 수 있습니다</a:t>
            </a:r>
            <a:r>
              <a:rPr lang="en-US" altLang="ko-KR" sz="1400" dirty="0"/>
              <a:t>.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387461" cy="6263947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215952" y="7009147"/>
            <a:ext cx="1296144" cy="28823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2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7588016">
            <a:off x="6233367" y="6624241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012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/>
              <a:t>프로젝트 공고 수정 및 삭제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공고 수정 페이지에서는 프로젝트 공고기간 시작일을 제외한 모든 항목이 수정 가능합니다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공고 삭제는 프로젝트 공고 정보에서도 가능하지만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프로젝트 수정 페이지에서도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24" y="986429"/>
            <a:ext cx="5765349" cy="6272287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4030608" y="6910538"/>
            <a:ext cx="2319168" cy="39714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7691447">
            <a:off x="6126371" y="6654669"/>
            <a:ext cx="365040" cy="182248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041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/>
              <a:t>프로젝트 정보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공고 </a:t>
            </a:r>
            <a:r>
              <a:rPr lang="ko-KR" altLang="en-US" sz="1400" dirty="0" err="1"/>
              <a:t>상세화면입니다</a:t>
            </a:r>
            <a:r>
              <a:rPr lang="en-US" altLang="ko-KR" sz="1400" dirty="0"/>
              <a:t>.(</a:t>
            </a:r>
            <a:r>
              <a:rPr lang="ko-KR" altLang="en-US" sz="1400" dirty="0"/>
              <a:t>공고개설자화면</a:t>
            </a:r>
            <a:r>
              <a:rPr lang="en-US" altLang="ko-KR" sz="1400" dirty="0"/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등록된 프로젝트에 관심이 있는 멘토 또는 </a:t>
            </a:r>
            <a:r>
              <a:rPr lang="ko-KR" altLang="en-US" sz="1400" dirty="0" err="1">
                <a:latin typeface="+mj-ea"/>
                <a:ea typeface="+mj-ea"/>
              </a:rPr>
              <a:t>멘티는</a:t>
            </a:r>
            <a:r>
              <a:rPr lang="ko-KR" altLang="en-US" sz="1400" dirty="0">
                <a:latin typeface="+mj-ea"/>
                <a:ea typeface="+mj-ea"/>
              </a:rPr>
              <a:t> 프로젝트에 관한 문의사항이 있을 경우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등록자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신분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>
                <a:latin typeface="+mj-ea"/>
                <a:ea typeface="+mj-ea"/>
              </a:rPr>
              <a:t>란의 공고 등록자에게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휴대폰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통해 </a:t>
            </a:r>
            <a:r>
              <a:rPr lang="en-US" altLang="ko-KR" sz="1400" dirty="0">
                <a:latin typeface="+mj-ea"/>
                <a:ea typeface="+mj-ea"/>
              </a:rPr>
              <a:t>SMS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전송하거나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편지</a:t>
            </a:r>
            <a:r>
              <a:rPr lang="en-US" altLang="ko-KR" sz="1400" dirty="0">
                <a:latin typeface="+mj-ea"/>
                <a:ea typeface="+mj-ea"/>
              </a:rPr>
              <a:t>], [</a:t>
            </a:r>
            <a:r>
              <a:rPr lang="ko-KR" altLang="en-US" sz="1400" dirty="0">
                <a:latin typeface="+mj-ea"/>
                <a:ea typeface="+mj-ea"/>
              </a:rPr>
              <a:t>쪽지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클릭하여 </a:t>
            </a:r>
            <a:r>
              <a:rPr lang="en-US" altLang="ko-KR" sz="1400" dirty="0">
                <a:latin typeface="+mj-ea"/>
                <a:ea typeface="+mj-ea"/>
              </a:rPr>
              <a:t>E-mail</a:t>
            </a:r>
            <a:r>
              <a:rPr lang="ko-KR" altLang="en-US" sz="1400" dirty="0">
                <a:latin typeface="+mj-ea"/>
                <a:ea typeface="+mj-ea"/>
              </a:rPr>
              <a:t>과 쪽지를 전송할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4" y="1066349"/>
            <a:ext cx="6336952" cy="621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3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/>
              <a:t>프로젝트 정보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공고 </a:t>
            </a:r>
            <a:r>
              <a:rPr lang="ko-KR" altLang="en-US" sz="1400" dirty="0" err="1"/>
              <a:t>상세화면입니다</a:t>
            </a:r>
            <a:r>
              <a:rPr lang="en-US" altLang="ko-KR" sz="1400" dirty="0"/>
              <a:t>.(</a:t>
            </a:r>
            <a:r>
              <a:rPr lang="ko-KR" altLang="en-US" sz="1400" dirty="0"/>
              <a:t>공고개설자화면</a:t>
            </a:r>
            <a:r>
              <a:rPr lang="en-US" altLang="ko-KR" sz="1400" dirty="0"/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등록된 프로젝트에 관심이 있는 멘토 또는 </a:t>
            </a:r>
            <a:r>
              <a:rPr lang="ko-KR" altLang="en-US" sz="1400" dirty="0" err="1">
                <a:latin typeface="+mj-ea"/>
                <a:ea typeface="+mj-ea"/>
              </a:rPr>
              <a:t>멘티는</a:t>
            </a:r>
            <a:r>
              <a:rPr lang="ko-KR" altLang="en-US" sz="1400" dirty="0">
                <a:latin typeface="+mj-ea"/>
                <a:ea typeface="+mj-ea"/>
              </a:rPr>
              <a:t> 프로젝트에 관한 문의사항이 있을 경우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등록자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신분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>
                <a:latin typeface="+mj-ea"/>
                <a:ea typeface="+mj-ea"/>
              </a:rPr>
              <a:t>란의 공고 등록자에게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휴대폰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통해 </a:t>
            </a:r>
            <a:r>
              <a:rPr lang="en-US" altLang="ko-KR" sz="1400" dirty="0">
                <a:latin typeface="+mj-ea"/>
                <a:ea typeface="+mj-ea"/>
              </a:rPr>
              <a:t>SMS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전송하거나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편지</a:t>
            </a:r>
            <a:r>
              <a:rPr lang="en-US" altLang="ko-KR" sz="1400" dirty="0">
                <a:latin typeface="+mj-ea"/>
                <a:ea typeface="+mj-ea"/>
              </a:rPr>
              <a:t>], [</a:t>
            </a:r>
            <a:r>
              <a:rPr lang="ko-KR" altLang="en-US" sz="1400" dirty="0">
                <a:latin typeface="+mj-ea"/>
                <a:ea typeface="+mj-ea"/>
              </a:rPr>
              <a:t>쪽지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클릭하여 </a:t>
            </a:r>
            <a:r>
              <a:rPr lang="en-US" altLang="ko-KR" sz="1400" dirty="0">
                <a:latin typeface="+mj-ea"/>
                <a:ea typeface="+mj-ea"/>
              </a:rPr>
              <a:t>E-mail</a:t>
            </a:r>
            <a:r>
              <a:rPr lang="ko-KR" altLang="en-US" sz="1400" dirty="0">
                <a:latin typeface="+mj-ea"/>
                <a:ea typeface="+mj-ea"/>
              </a:rPr>
              <a:t>과 쪽지를 전송할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4" y="1066349"/>
            <a:ext cx="6336952" cy="621441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1998642" y="2521655"/>
            <a:ext cx="797670" cy="3555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6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5400000">
            <a:off x="1984836" y="2968596"/>
            <a:ext cx="365040" cy="182248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999" y="3309249"/>
            <a:ext cx="3792631" cy="341451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4306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/>
              <a:t>프로젝트 정보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공고 </a:t>
            </a:r>
            <a:r>
              <a:rPr lang="ko-KR" altLang="en-US" sz="1400" dirty="0" err="1"/>
              <a:t>상세화면입니다</a:t>
            </a:r>
            <a:r>
              <a:rPr lang="en-US" altLang="ko-KR" sz="1400" dirty="0"/>
              <a:t>.(</a:t>
            </a:r>
            <a:r>
              <a:rPr lang="ko-KR" altLang="en-US" sz="1400" dirty="0"/>
              <a:t>공고개설자화면</a:t>
            </a:r>
            <a:r>
              <a:rPr lang="en-US" altLang="ko-KR" sz="1400" dirty="0"/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등록된 프로젝트에 관심이 있는 멘토 또는 </a:t>
            </a:r>
            <a:r>
              <a:rPr lang="ko-KR" altLang="en-US" sz="1400" dirty="0" err="1">
                <a:latin typeface="+mj-ea"/>
                <a:ea typeface="+mj-ea"/>
              </a:rPr>
              <a:t>멘티는</a:t>
            </a:r>
            <a:r>
              <a:rPr lang="ko-KR" altLang="en-US" sz="1400" dirty="0">
                <a:latin typeface="+mj-ea"/>
                <a:ea typeface="+mj-ea"/>
              </a:rPr>
              <a:t> 프로젝트에 관한 문의사항이 있을 경우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등록자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신분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>
                <a:latin typeface="+mj-ea"/>
                <a:ea typeface="+mj-ea"/>
              </a:rPr>
              <a:t>란의 공고 등록자에게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휴대폰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통해 </a:t>
            </a:r>
            <a:r>
              <a:rPr lang="en-US" altLang="ko-KR" sz="1400" dirty="0">
                <a:latin typeface="+mj-ea"/>
                <a:ea typeface="+mj-ea"/>
              </a:rPr>
              <a:t>SMS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전송하거나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편지</a:t>
            </a:r>
            <a:r>
              <a:rPr lang="en-US" altLang="ko-KR" sz="1400" dirty="0">
                <a:latin typeface="+mj-ea"/>
                <a:ea typeface="+mj-ea"/>
              </a:rPr>
              <a:t>], [</a:t>
            </a:r>
            <a:r>
              <a:rPr lang="ko-KR" altLang="en-US" sz="1400" dirty="0">
                <a:latin typeface="+mj-ea"/>
                <a:ea typeface="+mj-ea"/>
              </a:rPr>
              <a:t>쪽지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클릭하여 </a:t>
            </a:r>
            <a:r>
              <a:rPr lang="en-US" altLang="ko-KR" sz="1400" dirty="0">
                <a:latin typeface="+mj-ea"/>
                <a:ea typeface="+mj-ea"/>
              </a:rPr>
              <a:t>E-mail</a:t>
            </a:r>
            <a:r>
              <a:rPr lang="ko-KR" altLang="en-US" sz="1400" dirty="0">
                <a:latin typeface="+mj-ea"/>
                <a:ea typeface="+mj-ea"/>
              </a:rPr>
              <a:t>과 쪽지를 전송할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4" y="1066349"/>
            <a:ext cx="6336952" cy="621441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1998642" y="2521655"/>
            <a:ext cx="797670" cy="3555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6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5400000">
            <a:off x="2218516" y="2968596"/>
            <a:ext cx="365040" cy="182248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84" y="3242242"/>
            <a:ext cx="4362624" cy="336961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7132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/>
              <a:t>프로젝트 정보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 수정 및 삭제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공고 </a:t>
            </a:r>
            <a:r>
              <a:rPr lang="ko-KR" altLang="en-US" sz="1400" dirty="0" err="1"/>
              <a:t>상세화면입니다</a:t>
            </a:r>
            <a:r>
              <a:rPr lang="en-US" altLang="ko-KR" sz="1400" dirty="0"/>
              <a:t>.(</a:t>
            </a:r>
            <a:r>
              <a:rPr lang="ko-KR" altLang="en-US" sz="1400" dirty="0"/>
              <a:t>공고개설자화면</a:t>
            </a:r>
            <a:r>
              <a:rPr lang="en-US" altLang="ko-KR" sz="1400" dirty="0"/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등록된 프로젝트에 관심이 있는 멘토 또는 </a:t>
            </a:r>
            <a:r>
              <a:rPr lang="ko-KR" altLang="en-US" sz="1400" dirty="0" err="1">
                <a:latin typeface="+mj-ea"/>
                <a:ea typeface="+mj-ea"/>
              </a:rPr>
              <a:t>멘티는</a:t>
            </a:r>
            <a:r>
              <a:rPr lang="ko-KR" altLang="en-US" sz="1400" dirty="0">
                <a:latin typeface="+mj-ea"/>
                <a:ea typeface="+mj-ea"/>
              </a:rPr>
              <a:t> 프로젝트에 관한 문의사항이 있을 경우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등록자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신분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>
                <a:latin typeface="+mj-ea"/>
                <a:ea typeface="+mj-ea"/>
              </a:rPr>
              <a:t>란의 공고 등록자에게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휴대폰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통해 </a:t>
            </a:r>
            <a:r>
              <a:rPr lang="en-US" altLang="ko-KR" sz="1400" dirty="0">
                <a:latin typeface="+mj-ea"/>
                <a:ea typeface="+mj-ea"/>
              </a:rPr>
              <a:t>SMS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전송하거나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편지</a:t>
            </a:r>
            <a:r>
              <a:rPr lang="en-US" altLang="ko-KR" sz="1400" dirty="0">
                <a:latin typeface="+mj-ea"/>
                <a:ea typeface="+mj-ea"/>
              </a:rPr>
              <a:t>], [</a:t>
            </a:r>
            <a:r>
              <a:rPr lang="ko-KR" altLang="en-US" sz="1400" dirty="0">
                <a:latin typeface="+mj-ea"/>
                <a:ea typeface="+mj-ea"/>
              </a:rPr>
              <a:t>쪽지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클릭하여 </a:t>
            </a:r>
            <a:r>
              <a:rPr lang="en-US" altLang="ko-KR" sz="1400" dirty="0">
                <a:latin typeface="+mj-ea"/>
                <a:ea typeface="+mj-ea"/>
              </a:rPr>
              <a:t>E-mail</a:t>
            </a:r>
            <a:r>
              <a:rPr lang="ko-KR" altLang="en-US" sz="1400" dirty="0">
                <a:latin typeface="+mj-ea"/>
                <a:ea typeface="+mj-ea"/>
              </a:rPr>
              <a:t>과 쪽지를 전송할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4" y="1066349"/>
            <a:ext cx="6336952" cy="621441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1998642" y="2521655"/>
            <a:ext cx="797670" cy="3555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6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5400000">
            <a:off x="2431876" y="2968596"/>
            <a:ext cx="365040" cy="182248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46" y="3242242"/>
            <a:ext cx="5494412" cy="324669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5444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/>
              <a:t>프로젝트 정보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공고 </a:t>
            </a:r>
            <a:r>
              <a:rPr lang="ko-KR" altLang="en-US" sz="1400" dirty="0" err="1"/>
              <a:t>상세화면입니다</a:t>
            </a:r>
            <a:r>
              <a:rPr lang="en-US" altLang="ko-KR" sz="1400" dirty="0"/>
              <a:t>.(</a:t>
            </a:r>
            <a:r>
              <a:rPr lang="ko-KR" altLang="en-US" sz="1400" dirty="0"/>
              <a:t>공고개설자화면</a:t>
            </a:r>
            <a:r>
              <a:rPr lang="en-US" altLang="ko-KR" sz="1400" dirty="0"/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등록된 프로젝트에 관심이 있는 멘토 또는 </a:t>
            </a:r>
            <a:r>
              <a:rPr lang="ko-KR" altLang="en-US" sz="1400" dirty="0" err="1">
                <a:latin typeface="+mj-ea"/>
                <a:ea typeface="+mj-ea"/>
              </a:rPr>
              <a:t>멘티는</a:t>
            </a:r>
            <a:r>
              <a:rPr lang="ko-KR" altLang="en-US" sz="1400" dirty="0">
                <a:latin typeface="+mj-ea"/>
                <a:ea typeface="+mj-ea"/>
              </a:rPr>
              <a:t> 프로젝트에 관한 문의사항이 있을 경우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등록자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신분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>
                <a:latin typeface="+mj-ea"/>
                <a:ea typeface="+mj-ea"/>
              </a:rPr>
              <a:t>란의 공고 등록자에게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휴대폰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통해 </a:t>
            </a:r>
            <a:r>
              <a:rPr lang="en-US" altLang="ko-KR" sz="1400" dirty="0">
                <a:latin typeface="+mj-ea"/>
                <a:ea typeface="+mj-ea"/>
              </a:rPr>
              <a:t>SMS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전송하거나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편지</a:t>
            </a:r>
            <a:r>
              <a:rPr lang="en-US" altLang="ko-KR" sz="1400" dirty="0">
                <a:latin typeface="+mj-ea"/>
                <a:ea typeface="+mj-ea"/>
              </a:rPr>
              <a:t>], [</a:t>
            </a:r>
            <a:r>
              <a:rPr lang="ko-KR" altLang="en-US" sz="1400" dirty="0">
                <a:latin typeface="+mj-ea"/>
                <a:ea typeface="+mj-ea"/>
              </a:rPr>
              <a:t>쪽지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아이콘을 클릭하여 </a:t>
            </a:r>
            <a:r>
              <a:rPr lang="en-US" altLang="ko-KR" sz="1400" dirty="0">
                <a:latin typeface="+mj-ea"/>
                <a:ea typeface="+mj-ea"/>
              </a:rPr>
              <a:t>E-mail</a:t>
            </a:r>
            <a:r>
              <a:rPr lang="ko-KR" altLang="en-US" sz="1400" dirty="0">
                <a:latin typeface="+mj-ea"/>
                <a:ea typeface="+mj-ea"/>
              </a:rPr>
              <a:t>과 쪽지를 전송할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4" y="1066349"/>
            <a:ext cx="6336952" cy="6214415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1998642" y="2521655"/>
            <a:ext cx="797670" cy="3555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6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5400000">
            <a:off x="2431876" y="2968596"/>
            <a:ext cx="365040" cy="182248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46" y="3242242"/>
            <a:ext cx="5494412" cy="324669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8148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6. </a:t>
            </a:r>
            <a:r>
              <a:rPr lang="ko-KR" altLang="en-US" sz="1600" dirty="0"/>
              <a:t>프로젝트 파트너 신청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3849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공고개설자가 아닌 다른 사용자가 봤을 때의 공고 </a:t>
            </a:r>
            <a:r>
              <a:rPr lang="ko-KR" altLang="en-US" sz="1400" dirty="0" err="1"/>
              <a:t>상세화면입니다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프로젝트에 참여하고 싶다면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 err="1">
                <a:latin typeface="+mj-ea"/>
                <a:ea typeface="+mj-ea"/>
              </a:rPr>
              <a:t>파트너신청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멘티</a:t>
            </a:r>
            <a:r>
              <a:rPr lang="ko-KR" altLang="en-US" sz="1400" dirty="0">
                <a:latin typeface="+mj-ea"/>
                <a:ea typeface="+mj-ea"/>
              </a:rPr>
              <a:t> 신분의 사용자가 파트너 신청을 할 시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온라인 사전교육 </a:t>
            </a:r>
            <a:r>
              <a:rPr lang="ko-KR" altLang="en-US" sz="1400" dirty="0" err="1">
                <a:latin typeface="+mj-ea"/>
                <a:ea typeface="+mj-ea"/>
              </a:rPr>
              <a:t>수강여부를</a:t>
            </a:r>
            <a:r>
              <a:rPr lang="ko-KR" altLang="en-US" sz="1400" dirty="0">
                <a:latin typeface="+mj-ea"/>
                <a:ea typeface="+mj-ea"/>
              </a:rPr>
              <a:t> 확인한 후 신청이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br>
              <a:rPr lang="en-US" altLang="ko-KR" sz="1400" dirty="0">
                <a:latin typeface="+mj-ea"/>
                <a:ea typeface="+mj-ea"/>
              </a:rPr>
            </a:b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※ 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파트너 신청은 회원 신분이 멘토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  <a:latin typeface="+mj-ea"/>
                <a:ea typeface="+mj-ea"/>
              </a:rPr>
              <a:t>멘티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교수인 경우 가능하며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학교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ko-KR" altLang="en-US" sz="1400" dirty="0">
                <a:solidFill>
                  <a:srgbClr val="FF0000"/>
                </a:solidFill>
                <a:latin typeface="+mj-ea"/>
                <a:ea typeface="+mj-ea"/>
              </a:rPr>
              <a:t>기업 담당자는 파트너 신청을 할 수 없습니다</a:t>
            </a:r>
            <a:r>
              <a:rPr lang="en-US" altLang="ko-KR" sz="14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95" y="1066348"/>
            <a:ext cx="6312802" cy="6155419"/>
          </a:xfrm>
          <a:prstGeom prst="rect">
            <a:avLst/>
          </a:prstGeom>
        </p:spPr>
      </p:pic>
      <p:sp>
        <p:nvSpPr>
          <p:cNvPr id="13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7685894">
            <a:off x="6362715" y="6516793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624425" y="6870411"/>
            <a:ext cx="979970" cy="35135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437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6. </a:t>
            </a:r>
            <a:r>
              <a:rPr lang="ko-KR" altLang="en-US" sz="1600" dirty="0"/>
              <a:t>프로젝트 파트너 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336226"/>
            <a:ext cx="6578671" cy="181588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공고 정보에서 파트너 신청이 가능하며</a:t>
            </a:r>
            <a:r>
              <a:rPr lang="en-US" altLang="ko-KR" sz="1400" dirty="0"/>
              <a:t>, </a:t>
            </a:r>
            <a:r>
              <a:rPr lang="ko-KR" altLang="en-US" sz="1400" dirty="0"/>
              <a:t>개인 또는 그룹별로 신청할 수 있습니다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파트너 그룹 신청은 한 명의 사용자가 참여할 멘토</a:t>
            </a:r>
            <a:r>
              <a:rPr lang="en-US" altLang="ko-KR" sz="1400" dirty="0"/>
              <a:t>/</a:t>
            </a:r>
            <a:r>
              <a:rPr lang="ko-KR" altLang="en-US" sz="1400" dirty="0" err="1"/>
              <a:t>멘티</a:t>
            </a:r>
            <a:r>
              <a:rPr lang="en-US" altLang="ko-KR" sz="1400" dirty="0"/>
              <a:t>/</a:t>
            </a:r>
            <a:r>
              <a:rPr lang="ko-KR" altLang="en-US" sz="1400" dirty="0"/>
              <a:t>교수 </a:t>
            </a:r>
            <a:r>
              <a:rPr lang="ko-KR" altLang="en-US" sz="1400" dirty="0" err="1"/>
              <a:t>여러명을</a:t>
            </a:r>
            <a:r>
              <a:rPr lang="ko-KR" altLang="en-US" sz="1400" dirty="0"/>
              <a:t> 한 번에 신청할 수 있기 때문에 각 멤버들이 로그인해서 파트너 개인 신청을 할 필요가 없습니다</a:t>
            </a:r>
            <a:r>
              <a:rPr lang="en-US" altLang="ko-KR" sz="1400" dirty="0"/>
              <a:t>.(</a:t>
            </a:r>
            <a:r>
              <a:rPr lang="ko-KR" altLang="en-US" sz="1400" dirty="0"/>
              <a:t>그룹으로 파트너를 추가할 때 멤버의 이름을 검색한 뒤</a:t>
            </a:r>
            <a:r>
              <a:rPr lang="en-US" altLang="ko-KR" sz="1400" dirty="0"/>
              <a:t>, </a:t>
            </a:r>
            <a:r>
              <a:rPr lang="ko-KR" altLang="en-US" sz="1400" dirty="0"/>
              <a:t>검색된 이름 좌측의 체크박스에 체크를 하면</a:t>
            </a:r>
            <a:r>
              <a:rPr lang="en-US" altLang="ko-KR" sz="1400" dirty="0"/>
              <a:t>, </a:t>
            </a:r>
            <a:r>
              <a:rPr lang="ko-KR" altLang="en-US" sz="1400" dirty="0"/>
              <a:t>하단 리스트에 해당 인원이 나타납니다</a:t>
            </a:r>
            <a:r>
              <a:rPr lang="en-US" altLang="ko-KR" sz="1400" dirty="0"/>
              <a:t>.)</a:t>
            </a:r>
          </a:p>
          <a:p>
            <a:pPr marL="342875" indent="-342875">
              <a:buAutoNum type="arabicPeriod"/>
            </a:pPr>
            <a:r>
              <a:rPr lang="ko-KR" altLang="en-US" sz="1400" dirty="0"/>
              <a:t>그룹 선택 후 인원을 추가할 경우 추가 인원 중 </a:t>
            </a:r>
            <a:r>
              <a:rPr lang="ko-KR" altLang="en-US" sz="1400" dirty="0" err="1"/>
              <a:t>멘티</a:t>
            </a:r>
            <a:r>
              <a:rPr lang="ko-KR" altLang="en-US" sz="1400" dirty="0"/>
              <a:t> 신분에 한하여 온라인 사전교육 </a:t>
            </a:r>
            <a:r>
              <a:rPr lang="ko-KR" altLang="en-US" sz="1400" dirty="0" err="1"/>
              <a:t>수강여부를</a:t>
            </a:r>
            <a:r>
              <a:rPr lang="ko-KR" altLang="en-US" sz="1400" dirty="0"/>
              <a:t> 확인합니다</a:t>
            </a:r>
            <a:r>
              <a:rPr lang="en-US" altLang="ko-KR" sz="1400" dirty="0"/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44" y="1066349"/>
            <a:ext cx="4759291" cy="60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2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7. </a:t>
            </a:r>
            <a:r>
              <a:rPr lang="ko-KR" altLang="en-US" sz="1600" dirty="0"/>
              <a:t>프로젝트 </a:t>
            </a:r>
            <a:r>
              <a:rPr lang="ko-KR" altLang="en-US" sz="1600" dirty="0" err="1"/>
              <a:t>팀구성</a:t>
            </a:r>
            <a:r>
              <a:rPr lang="ko-KR" altLang="en-US" sz="1600" dirty="0"/>
              <a:t> 완료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3849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공고등록자는 멤버들의 파트너 신청이 모두 완료되면</a:t>
            </a:r>
            <a:r>
              <a:rPr lang="en-US" altLang="ko-KR" sz="1400" dirty="0"/>
              <a:t>, [</a:t>
            </a:r>
            <a:r>
              <a:rPr lang="ko-KR" altLang="en-US" sz="1400" dirty="0"/>
              <a:t>파트너 신청 내역</a:t>
            </a:r>
            <a:r>
              <a:rPr lang="en-US" altLang="ko-KR" sz="1400" dirty="0"/>
              <a:t>]</a:t>
            </a:r>
            <a:r>
              <a:rPr lang="ko-KR" altLang="en-US" sz="1400" dirty="0"/>
              <a:t>에 신청한 멤버들이 모두 맞는지 확인 후</a:t>
            </a:r>
            <a:r>
              <a:rPr lang="en-US" altLang="ko-KR" sz="1400" dirty="0"/>
              <a:t>, </a:t>
            </a:r>
            <a:r>
              <a:rPr lang="ko-KR" altLang="en-US" sz="1400" dirty="0"/>
              <a:t>체크박스를 선택하고 </a:t>
            </a:r>
            <a:r>
              <a:rPr lang="en-US" altLang="ko-KR" sz="1400" dirty="0"/>
              <a:t>[</a:t>
            </a:r>
            <a:r>
              <a:rPr lang="ko-KR" altLang="en-US" sz="1400" dirty="0" err="1"/>
              <a:t>팀구성완료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파트너 신청자 중 잘못된 인원이 있다면 </a:t>
            </a:r>
            <a:r>
              <a:rPr lang="ko-KR" altLang="en-US" sz="1400" dirty="0" err="1">
                <a:latin typeface="+mj-ea"/>
                <a:ea typeface="+mj-ea"/>
              </a:rPr>
              <a:t>상태부분에</a:t>
            </a:r>
            <a:r>
              <a:rPr lang="ko-KR" altLang="en-US" sz="1400" dirty="0">
                <a:latin typeface="+mj-ea"/>
                <a:ea typeface="+mj-ea"/>
              </a:rPr>
              <a:t> 있는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반려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클릭하거나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해당 인원의 체크박스를 선택하지 않고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 err="1">
                <a:latin typeface="+mj-ea"/>
                <a:ea typeface="+mj-ea"/>
              </a:rPr>
              <a:t>팀구성완료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943304"/>
            <a:ext cx="6579701" cy="408247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770182" y="4656083"/>
            <a:ext cx="978677" cy="42134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2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14839728">
            <a:off x="6436546" y="5130369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610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8. </a:t>
            </a:r>
            <a:r>
              <a:rPr lang="ko-KR" altLang="en-US" sz="1600" dirty="0"/>
              <a:t>프로젝트 </a:t>
            </a:r>
            <a:r>
              <a:rPr lang="ko-KR" altLang="en-US" sz="1600" dirty="0" err="1"/>
              <a:t>팀구성</a:t>
            </a:r>
            <a:r>
              <a:rPr lang="ko-KR" altLang="en-US" sz="1600" dirty="0"/>
              <a:t> 반려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팀 구성 시 </a:t>
            </a:r>
            <a:r>
              <a:rPr lang="en-US" altLang="ko-KR" sz="1400" dirty="0"/>
              <a:t>[</a:t>
            </a:r>
            <a:r>
              <a:rPr lang="ko-KR" altLang="en-US" sz="1400" dirty="0"/>
              <a:t>반려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클릭하면 </a:t>
            </a:r>
            <a:r>
              <a:rPr lang="en-US" altLang="ko-KR" sz="1400" dirty="0"/>
              <a:t>[</a:t>
            </a:r>
            <a:r>
              <a:rPr lang="ko-KR" altLang="en-US" sz="1400" dirty="0" err="1"/>
              <a:t>파트너신청</a:t>
            </a:r>
            <a:r>
              <a:rPr lang="ko-KR" altLang="en-US" sz="1400" dirty="0"/>
              <a:t> 반려하기</a:t>
            </a:r>
            <a:r>
              <a:rPr lang="en-US" altLang="ko-KR" sz="1400" dirty="0"/>
              <a:t>]</a:t>
            </a:r>
            <a:r>
              <a:rPr lang="ko-KR" altLang="en-US" sz="1400" dirty="0"/>
              <a:t> </a:t>
            </a:r>
            <a:r>
              <a:rPr lang="ko-KR" altLang="en-US" sz="1400" dirty="0" err="1"/>
              <a:t>팝업창이</a:t>
            </a:r>
            <a:r>
              <a:rPr lang="ko-KR" altLang="en-US" sz="1400" dirty="0"/>
              <a:t> 나타납니다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파트너 신청 </a:t>
            </a:r>
            <a:r>
              <a:rPr lang="ko-KR" altLang="en-US" sz="1400" dirty="0" err="1">
                <a:latin typeface="+mj-ea"/>
                <a:ea typeface="+mj-ea"/>
              </a:rPr>
              <a:t>반류</a:t>
            </a:r>
            <a:r>
              <a:rPr lang="ko-KR" altLang="en-US" sz="1400" dirty="0">
                <a:latin typeface="+mj-ea"/>
                <a:ea typeface="+mj-ea"/>
              </a:rPr>
              <a:t> 사유를 적고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반려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신청한 파트너가 반려됩니다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4" y="1066349"/>
            <a:ext cx="6578671" cy="225434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4930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9. </a:t>
            </a:r>
            <a:r>
              <a:rPr lang="ko-KR" altLang="en-US" sz="1600" dirty="0"/>
              <a:t>프로젝트 팀 구성 개요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3849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팀 구성 개요 화면입니다</a:t>
            </a:r>
            <a:r>
              <a:rPr lang="en-US" altLang="ko-KR" sz="1400" dirty="0"/>
              <a:t>. </a:t>
            </a:r>
            <a:r>
              <a:rPr lang="ko-KR" altLang="en-US" sz="1400" dirty="0"/>
              <a:t>프로젝트 공고에서 </a:t>
            </a:r>
            <a:r>
              <a:rPr lang="en-US" altLang="ko-KR" sz="1400" dirty="0"/>
              <a:t>[</a:t>
            </a:r>
            <a:r>
              <a:rPr lang="ko-KR" altLang="en-US" sz="1400" dirty="0" err="1"/>
              <a:t>팀구성</a:t>
            </a:r>
            <a:r>
              <a:rPr lang="ko-KR" altLang="en-US" sz="1400" dirty="0"/>
              <a:t> 완료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클릭하면 이동할 수 있습니다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팀 구성 개요 화면에서 </a:t>
            </a:r>
            <a:r>
              <a:rPr lang="ko-KR" altLang="en-US" sz="1400" dirty="0" err="1">
                <a:latin typeface="+mj-ea"/>
                <a:ea typeface="+mj-ea"/>
              </a:rPr>
              <a:t>팀구성</a:t>
            </a:r>
            <a:r>
              <a:rPr lang="ko-KR" altLang="en-US" sz="1400" dirty="0">
                <a:latin typeface="+mj-ea"/>
                <a:ea typeface="+mj-ea"/>
              </a:rPr>
              <a:t> 완료를 삭제할 수 있으며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프로젝트 개설 신청을 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개설 신청은 참여자 모두가 서약서 확인 제출을 한 뒤</a:t>
            </a:r>
            <a:r>
              <a:rPr lang="en-US" altLang="ko-KR" sz="1400" dirty="0">
                <a:latin typeface="+mj-ea"/>
                <a:ea typeface="+mj-ea"/>
              </a:rPr>
              <a:t>,</a:t>
            </a:r>
            <a:r>
              <a:rPr lang="ko-KR" altLang="en-US" sz="1400" dirty="0">
                <a:latin typeface="+mj-ea"/>
                <a:ea typeface="+mj-ea"/>
              </a:rPr>
              <a:t> 프로젝트 개설자가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2" y="1066349"/>
            <a:ext cx="4104456" cy="616489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4196733" y="6939612"/>
            <a:ext cx="1224136" cy="29925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7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7427627">
            <a:off x="5146585" y="6549398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919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10. </a:t>
            </a:r>
            <a:r>
              <a:rPr lang="ko-KR" altLang="en-US" sz="1600" dirty="0"/>
              <a:t>프로젝트 개설 신청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3849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팀 구성 개요 화면입니다</a:t>
            </a:r>
            <a:r>
              <a:rPr lang="en-US" altLang="ko-KR" sz="1400" dirty="0"/>
              <a:t>. </a:t>
            </a:r>
            <a:r>
              <a:rPr lang="ko-KR" altLang="en-US" sz="1400" dirty="0"/>
              <a:t>프로젝트 공고에서 </a:t>
            </a:r>
            <a:r>
              <a:rPr lang="en-US" altLang="ko-KR" sz="1400" dirty="0"/>
              <a:t>[</a:t>
            </a:r>
            <a:r>
              <a:rPr lang="ko-KR" altLang="en-US" sz="1400" dirty="0" err="1"/>
              <a:t>팀구성</a:t>
            </a:r>
            <a:r>
              <a:rPr lang="ko-KR" altLang="en-US" sz="1400" dirty="0"/>
              <a:t> 완료</a:t>
            </a:r>
            <a:r>
              <a:rPr lang="en-US" altLang="ko-KR" sz="1400" dirty="0"/>
              <a:t>] </a:t>
            </a:r>
            <a:r>
              <a:rPr lang="ko-KR" altLang="en-US" sz="1400" dirty="0"/>
              <a:t>버튼을 클릭하면 이동할 수 있습니다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팀 구성 개요 화면에서 </a:t>
            </a:r>
            <a:r>
              <a:rPr lang="ko-KR" altLang="en-US" sz="1400" dirty="0" err="1">
                <a:latin typeface="+mj-ea"/>
                <a:ea typeface="+mj-ea"/>
              </a:rPr>
              <a:t>팀구성</a:t>
            </a:r>
            <a:r>
              <a:rPr lang="ko-KR" altLang="en-US" sz="1400" dirty="0">
                <a:latin typeface="+mj-ea"/>
                <a:ea typeface="+mj-ea"/>
              </a:rPr>
              <a:t> 완료를 삭제할 수 있으며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프로젝트 개설 신청을 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개설 신청은 참여자 모두가 서약서 확인 제출을 한 뒤</a:t>
            </a:r>
            <a:r>
              <a:rPr lang="en-US" altLang="ko-KR" sz="1400" dirty="0">
                <a:latin typeface="+mj-ea"/>
                <a:ea typeface="+mj-ea"/>
              </a:rPr>
              <a:t>,</a:t>
            </a:r>
            <a:r>
              <a:rPr lang="ko-KR" altLang="en-US" sz="1400" dirty="0">
                <a:latin typeface="+mj-ea"/>
                <a:ea typeface="+mj-ea"/>
              </a:rPr>
              <a:t> 프로젝트 개설자가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621" y="1066349"/>
            <a:ext cx="3157219" cy="6387863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4217427" y="7246322"/>
            <a:ext cx="442785" cy="2160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2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7427627">
            <a:off x="4430573" y="6916548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168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11.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등록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수행계획서</a:t>
            </a:r>
            <a:r>
              <a:rPr lang="ko-KR" altLang="en-US" sz="1400" dirty="0"/>
              <a:t> 등록 화면입니다</a:t>
            </a:r>
            <a:r>
              <a:rPr lang="en-US" altLang="ko-KR" sz="1400" dirty="0"/>
              <a:t>.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22925" cy="617539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427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11.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등록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수행계획서</a:t>
            </a:r>
            <a:r>
              <a:rPr lang="ko-KR" altLang="en-US" sz="1400" dirty="0"/>
              <a:t> 등록 화면입니다</a:t>
            </a:r>
            <a:r>
              <a:rPr lang="en-US" altLang="ko-KR" sz="1400"/>
              <a:t>.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28339" cy="448949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428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11.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등록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수행계획서</a:t>
            </a:r>
            <a:r>
              <a:rPr lang="ko-KR" altLang="en-US" sz="1400" dirty="0"/>
              <a:t> 등록 화면입니다</a:t>
            </a:r>
            <a:r>
              <a:rPr lang="en-US" altLang="ko-KR" sz="1400"/>
              <a:t>.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56" y="1066349"/>
            <a:ext cx="4725468" cy="620796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419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11.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등록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팀원들의 정보를 확인하고</a:t>
            </a:r>
            <a:r>
              <a:rPr lang="en-US" altLang="ko-KR" sz="1400" dirty="0"/>
              <a:t>, </a:t>
            </a:r>
            <a:r>
              <a:rPr lang="ko-KR" altLang="en-US" sz="1400" dirty="0"/>
              <a:t>담당업무를 입력할 수 있습니다</a:t>
            </a:r>
            <a:r>
              <a:rPr lang="en-US" altLang="ko-KR" sz="1400" dirty="0"/>
              <a:t>.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50"/>
            <a:ext cx="6578671" cy="354936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7617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11.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등록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추진 일정을 </a:t>
            </a:r>
            <a:r>
              <a:rPr lang="ko-KR" altLang="en-US" sz="1400" dirty="0" err="1"/>
              <a:t>지정할수</a:t>
            </a:r>
            <a:r>
              <a:rPr lang="ko-KR" altLang="en-US" sz="1400" dirty="0"/>
              <a:t> 있습니다</a:t>
            </a:r>
            <a:r>
              <a:rPr lang="en-US" altLang="ko-KR" sz="1400" dirty="0"/>
              <a:t>.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988" y="1066349"/>
            <a:ext cx="3708003" cy="620796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8961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11.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등록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</a:t>
            </a:r>
            <a:r>
              <a:rPr lang="ko-KR" altLang="en-US" sz="1400" dirty="0" err="1"/>
              <a:t>수행방법을</a:t>
            </a:r>
            <a:r>
              <a:rPr lang="ko-KR" altLang="en-US" sz="1400" dirty="0"/>
              <a:t> 작성할 수 있습니다</a:t>
            </a:r>
            <a:r>
              <a:rPr lang="en-US" altLang="ko-KR" sz="1400" dirty="0"/>
              <a:t>.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42927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196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11.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등록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/>
              <a:t>프로젝트 기대효과 및 </a:t>
            </a:r>
            <a:r>
              <a:rPr lang="ko-KR" altLang="en-US" sz="1400" dirty="0" err="1"/>
              <a:t>활용분야를</a:t>
            </a:r>
            <a:r>
              <a:rPr lang="ko-KR" altLang="en-US" sz="1400" dirty="0"/>
              <a:t> 작성할 수 있습니다</a:t>
            </a:r>
            <a:r>
              <a:rPr lang="en-US" altLang="ko-KR" sz="1400" dirty="0"/>
              <a:t>.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39499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4287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11.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등록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활용분야</a:t>
            </a:r>
            <a:r>
              <a:rPr lang="ko-KR" altLang="en-US" sz="1400" dirty="0"/>
              <a:t> 부문 기대효과를 작성할 수 있습니다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재학증명서를 첨부하고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제출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</a:t>
            </a:r>
            <a:r>
              <a:rPr lang="ko-KR" altLang="en-US" sz="1400" dirty="0" err="1">
                <a:latin typeface="+mj-ea"/>
                <a:ea typeface="+mj-ea"/>
              </a:rPr>
              <a:t>수행계획서</a:t>
            </a:r>
            <a:r>
              <a:rPr lang="ko-KR" altLang="en-US" sz="1400" dirty="0">
                <a:latin typeface="+mj-ea"/>
                <a:ea typeface="+mj-ea"/>
              </a:rPr>
              <a:t> 등록이 완료됩니다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7" y="1066349"/>
            <a:ext cx="6569679" cy="504743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987233" y="5772579"/>
            <a:ext cx="749096" cy="34120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0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7427627">
            <a:off x="6506687" y="5442803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468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11.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등록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체크사항을</a:t>
            </a:r>
            <a:r>
              <a:rPr lang="ko-KR" altLang="en-US" sz="1400" dirty="0"/>
              <a:t> 확인하고</a:t>
            </a:r>
            <a:r>
              <a:rPr lang="en-US" altLang="ko-KR" sz="1400" dirty="0"/>
              <a:t>, </a:t>
            </a:r>
            <a:r>
              <a:rPr lang="ko-KR" altLang="en-US" sz="1400" dirty="0"/>
              <a:t>체크박스를 선택한 뒤 확인 버튼을 클릭하면 </a:t>
            </a:r>
            <a:r>
              <a:rPr lang="ko-KR" altLang="en-US" sz="1400" dirty="0" err="1"/>
              <a:t>수행계획서</a:t>
            </a:r>
            <a:r>
              <a:rPr lang="ko-KR" altLang="en-US" sz="1400" dirty="0"/>
              <a:t> 등록이 완료됩니다</a:t>
            </a:r>
            <a:r>
              <a:rPr lang="en-US" altLang="ko-KR" sz="1400" dirty="0"/>
              <a:t>.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40" y="1066349"/>
            <a:ext cx="6286500" cy="36576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3019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12.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조회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수행계획서</a:t>
            </a:r>
            <a:r>
              <a:rPr lang="ko-KR" altLang="en-US" sz="1400" dirty="0"/>
              <a:t> 현황 화면입니다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해당 검색조건을 통하여 검색이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 err="1">
                <a:latin typeface="+mj-ea"/>
                <a:ea typeface="+mj-ea"/>
              </a:rPr>
              <a:t>프로젝트명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>
                <a:latin typeface="+mj-ea"/>
                <a:ea typeface="+mj-ea"/>
              </a:rPr>
              <a:t>을 클릭하면 </a:t>
            </a:r>
            <a:r>
              <a:rPr lang="ko-KR" altLang="en-US" sz="1400" dirty="0" err="1">
                <a:latin typeface="+mj-ea"/>
                <a:ea typeface="+mj-ea"/>
              </a:rPr>
              <a:t>수행계획서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dirty="0" err="1">
                <a:latin typeface="+mj-ea"/>
                <a:ea typeface="+mj-ea"/>
              </a:rPr>
              <a:t>상세보기가</a:t>
            </a:r>
            <a:r>
              <a:rPr lang="ko-KR" altLang="en-US" sz="1400" dirty="0">
                <a:latin typeface="+mj-ea"/>
                <a:ea typeface="+mj-ea"/>
              </a:rPr>
              <a:t>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한 페이지 당 </a:t>
            </a:r>
            <a:r>
              <a:rPr lang="en-US" altLang="ko-KR" sz="1400" dirty="0">
                <a:latin typeface="+mj-ea"/>
                <a:ea typeface="+mj-ea"/>
              </a:rPr>
              <a:t>10</a:t>
            </a:r>
            <a:r>
              <a:rPr lang="ko-KR" altLang="en-US" sz="1400" dirty="0">
                <a:latin typeface="+mj-ea"/>
                <a:ea typeface="+mj-ea"/>
              </a:rPr>
              <a:t>개의 데이터 조회가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270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13.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상세조회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수행계획서</a:t>
            </a:r>
            <a:r>
              <a:rPr lang="ko-KR" altLang="en-US" sz="1400" dirty="0"/>
              <a:t> 현황에서 </a:t>
            </a:r>
            <a:r>
              <a:rPr lang="en-US" altLang="ko-KR" sz="1400" dirty="0"/>
              <a:t>[</a:t>
            </a:r>
            <a:r>
              <a:rPr lang="ko-KR" altLang="en-US" sz="1400" dirty="0" err="1"/>
              <a:t>프로젝트명</a:t>
            </a:r>
            <a:r>
              <a:rPr lang="en-US" altLang="ko-KR" sz="1400" dirty="0"/>
              <a:t>]</a:t>
            </a:r>
            <a:r>
              <a:rPr lang="ko-KR" altLang="en-US" sz="1400" dirty="0"/>
              <a:t>을 클릭하면 프로젝트 상세 조회 화면으로 이동합니다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관리자는 상세 조회가 가능하며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프로젝트 수정도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83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8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14.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변경신청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/>
              <a:t>수행계획서</a:t>
            </a:r>
            <a:r>
              <a:rPr lang="ko-KR" altLang="en-US" sz="1400" dirty="0"/>
              <a:t> 변경신청 화면입니다</a:t>
            </a:r>
            <a:r>
              <a:rPr lang="en-US" altLang="ko-KR" sz="1400" dirty="0"/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수행계획서에 작성한 모든 데이터의 수정이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50"/>
            <a:ext cx="6578671" cy="454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14.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변경신청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수정할 데이터 선택 시 변경 전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후 데이터 화면이 출력됩니다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34" y="1066349"/>
            <a:ext cx="6408712" cy="622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7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14.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변경신청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변경신청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</a:t>
            </a:r>
            <a:r>
              <a:rPr lang="ko-KR" altLang="en-US" sz="1400" dirty="0" err="1">
                <a:latin typeface="+mj-ea"/>
                <a:ea typeface="+mj-ea"/>
              </a:rPr>
              <a:t>팝업창이</a:t>
            </a:r>
            <a:r>
              <a:rPr lang="ko-KR" altLang="en-US" sz="1400" dirty="0">
                <a:latin typeface="+mj-ea"/>
                <a:ea typeface="+mj-ea"/>
              </a:rPr>
              <a:t> 나타납니다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체크사항을</a:t>
            </a:r>
            <a:r>
              <a:rPr lang="ko-KR" altLang="en-US" sz="1400" dirty="0">
                <a:latin typeface="+mj-ea"/>
                <a:ea typeface="+mj-ea"/>
              </a:rPr>
              <a:t> 확인하고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체크박스를 선택한 뒤</a:t>
            </a:r>
            <a:r>
              <a:rPr lang="en-US" altLang="ko-KR" sz="1400" dirty="0">
                <a:latin typeface="+mj-ea"/>
                <a:ea typeface="+mj-ea"/>
              </a:rPr>
              <a:t> [</a:t>
            </a:r>
            <a:r>
              <a:rPr lang="ko-KR" altLang="en-US" sz="1400" dirty="0">
                <a:latin typeface="+mj-ea"/>
                <a:ea typeface="+mj-ea"/>
              </a:rPr>
              <a:t>확인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</a:t>
            </a:r>
            <a:r>
              <a:rPr lang="ko-KR" altLang="en-US" sz="1400" dirty="0" err="1">
                <a:latin typeface="+mj-ea"/>
                <a:ea typeface="+mj-ea"/>
              </a:rPr>
              <a:t>수행계획서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dirty="0" err="1">
                <a:latin typeface="+mj-ea"/>
                <a:ea typeface="+mj-ea"/>
              </a:rPr>
              <a:t>변경신청이</a:t>
            </a:r>
            <a:r>
              <a:rPr lang="ko-KR" altLang="en-US" sz="1400" dirty="0">
                <a:latin typeface="+mj-ea"/>
                <a:ea typeface="+mj-ea"/>
              </a:rPr>
              <a:t> 완료됩니다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395715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144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14.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변경신청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수행계획서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dirty="0" err="1">
                <a:latin typeface="+mj-ea"/>
                <a:ea typeface="+mj-ea"/>
              </a:rPr>
              <a:t>변경신청이</a:t>
            </a:r>
            <a:r>
              <a:rPr lang="ko-KR" altLang="en-US" sz="1400" dirty="0">
                <a:latin typeface="+mj-ea"/>
                <a:ea typeface="+mj-ea"/>
              </a:rPr>
              <a:t> 반려되었을 시 사용자에게는 문자로 알림이 가고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변경신청 페이지에 들어가면 위 화면처럼 반려 사유가 나타납니다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사용자의 편의성을 고려하여 기존에 입력한 데이터들이 자동으로 복구됩니다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50"/>
            <a:ext cx="6578671" cy="396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9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15.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변경신청 관리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346596"/>
            <a:ext cx="6578671" cy="181588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사용자들이 신청한 </a:t>
            </a:r>
            <a:r>
              <a:rPr lang="ko-KR" altLang="en-US" sz="1400" dirty="0" err="1">
                <a:latin typeface="+mj-ea"/>
                <a:ea typeface="+mj-ea"/>
              </a:rPr>
              <a:t>수행계획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dirty="0" err="1">
                <a:latin typeface="+mj-ea"/>
                <a:ea typeface="+mj-ea"/>
              </a:rPr>
              <a:t>변경신청서</a:t>
            </a:r>
            <a:r>
              <a:rPr lang="ko-KR" altLang="en-US" sz="1400" dirty="0">
                <a:latin typeface="+mj-ea"/>
                <a:ea typeface="+mj-ea"/>
              </a:rPr>
              <a:t> 조회 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신청자명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프로젝트명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프로젝트번호로 검색이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한 페이지 당 </a:t>
            </a:r>
            <a:r>
              <a:rPr lang="en-US" altLang="ko-KR" sz="1400" dirty="0">
                <a:latin typeface="+mj-ea"/>
                <a:ea typeface="+mj-ea"/>
              </a:rPr>
              <a:t>10</a:t>
            </a:r>
            <a:r>
              <a:rPr lang="ko-KR" altLang="en-US" sz="1400" dirty="0">
                <a:latin typeface="+mj-ea"/>
                <a:ea typeface="+mj-ea"/>
              </a:rPr>
              <a:t>건의 정보가 조회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신청서를 선택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체크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한 후에 승인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반려가 가능합니다</a:t>
            </a:r>
            <a:r>
              <a:rPr lang="en-US" altLang="ko-KR" sz="1400" dirty="0">
                <a:latin typeface="+mj-ea"/>
                <a:ea typeface="+mj-ea"/>
              </a:rPr>
              <a:t>. (</a:t>
            </a:r>
            <a:r>
              <a:rPr lang="ko-KR" altLang="en-US" sz="1400" dirty="0">
                <a:latin typeface="+mj-ea"/>
                <a:ea typeface="+mj-ea"/>
              </a:rPr>
              <a:t>반려 시에는 </a:t>
            </a:r>
            <a:r>
              <a:rPr lang="ko-KR" altLang="en-US" sz="1400" dirty="0" err="1">
                <a:latin typeface="+mj-ea"/>
                <a:ea typeface="+mj-ea"/>
              </a:rPr>
              <a:t>반려사유</a:t>
            </a:r>
            <a:r>
              <a:rPr lang="ko-KR" altLang="en-US" sz="1400" dirty="0">
                <a:latin typeface="+mj-ea"/>
                <a:ea typeface="+mj-ea"/>
              </a:rPr>
              <a:t> 작성 필요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상세보기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클릭할 시 변경 신청서의 상세 정보를 확인할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승인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반려 시에는 더 이상 선택이 불가능하게 되며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사용자에게 승인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반려 내용을 문자메시지로 알려줍니다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6" y="1066349"/>
            <a:ext cx="6580810" cy="367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1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16. </a:t>
            </a:r>
            <a:r>
              <a:rPr lang="ko-KR" altLang="en-US" sz="1600" dirty="0" err="1"/>
              <a:t>수행계획서</a:t>
            </a:r>
            <a:r>
              <a:rPr lang="ko-KR" altLang="en-US" sz="1600" dirty="0"/>
              <a:t> 변경신청 상세보기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수행계획서</a:t>
            </a:r>
            <a:r>
              <a:rPr lang="ko-KR" altLang="en-US" sz="1400" dirty="0">
                <a:latin typeface="+mj-ea"/>
                <a:ea typeface="+mj-ea"/>
              </a:rPr>
              <a:t> 변경 신청 관리 화면에서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상세보기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클릭하면 나타나는 변경 신청서 상세보기 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사용자가 입력한 데이터들을 조회할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297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9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17. </a:t>
            </a:r>
            <a:r>
              <a:rPr lang="ko-KR" altLang="en-US" sz="1600" dirty="0"/>
              <a:t>프로젝트 미팅 지원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600438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미팅은 서울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부산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광주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대전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대구의 회의실로 예약이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가이드 다운로드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</a:t>
            </a:r>
            <a:r>
              <a:rPr lang="ko-KR" altLang="en-US" sz="1400" dirty="0" err="1">
                <a:latin typeface="+mj-ea"/>
                <a:ea typeface="+mj-ea"/>
              </a:rPr>
              <a:t>미팅지원에</a:t>
            </a:r>
            <a:r>
              <a:rPr lang="ko-KR" altLang="en-US" sz="1400" dirty="0">
                <a:latin typeface="+mj-ea"/>
                <a:ea typeface="+mj-ea"/>
              </a:rPr>
              <a:t> 대한 내용을 확인하세요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미팅을 진행한 후에는 반드시 회의록을 작성하여 등록하여야 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서울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부산 회의실 예약신청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</a:t>
            </a:r>
            <a:r>
              <a:rPr lang="en-US" altLang="ko-KR" sz="1400" dirty="0">
                <a:latin typeface="+mj-ea"/>
                <a:ea typeface="+mj-ea"/>
              </a:rPr>
              <a:t>TOZ </a:t>
            </a:r>
            <a:r>
              <a:rPr lang="ko-KR" altLang="en-US" sz="1400" dirty="0">
                <a:latin typeface="+mj-ea"/>
                <a:ea typeface="+mj-ea"/>
              </a:rPr>
              <a:t>회의실 예약 페이지로 이동합니다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  <a:r>
              <a:rPr lang="ko-KR" altLang="en-US" sz="1400" dirty="0">
                <a:latin typeface="+mj-ea"/>
                <a:ea typeface="+mj-ea"/>
              </a:rPr>
              <a:t>우측 상단의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예약하기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예약을 진행할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회의실 신청 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신청내역에서 정보 수정 및 삭제가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endParaRPr lang="en-US" altLang="ko-KR" sz="1400" dirty="0">
              <a:latin typeface="+mj-ea"/>
              <a:ea typeface="+mj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11" y="1066349"/>
            <a:ext cx="4648200" cy="6010275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2633276" y="6741028"/>
            <a:ext cx="3102037" cy="32797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0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14839728">
            <a:off x="5474370" y="7104129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4585112" y="5749164"/>
            <a:ext cx="1112445" cy="32797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2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14839728">
            <a:off x="5428995" y="6112265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540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18. TOZ </a:t>
            </a:r>
            <a:r>
              <a:rPr lang="ko-KR" altLang="en-US" sz="1600" dirty="0"/>
              <a:t>기업회원 전용 예약 페이지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서울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부산 회의실 예약신청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클릭했을 시 이동하게 되는 </a:t>
            </a:r>
            <a:r>
              <a:rPr lang="en-US" altLang="ko-KR" sz="1400" dirty="0">
                <a:latin typeface="+mj-ea"/>
                <a:ea typeface="+mj-ea"/>
              </a:rPr>
              <a:t>TOZ </a:t>
            </a:r>
            <a:r>
              <a:rPr lang="ko-KR" altLang="en-US" sz="1400" dirty="0">
                <a:latin typeface="+mj-ea"/>
                <a:ea typeface="+mj-ea"/>
              </a:rPr>
              <a:t>기업회원 전용 예약 페이지입니다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  <a:r>
              <a:rPr lang="ko-KR" altLang="en-US" sz="1400" dirty="0">
                <a:latin typeface="+mj-ea"/>
                <a:ea typeface="+mj-ea"/>
              </a:rPr>
              <a:t>우측 상단의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예약하기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예약을 진행할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39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3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19. </a:t>
            </a:r>
            <a:r>
              <a:rPr lang="ko-KR" altLang="en-US" sz="1600" dirty="0"/>
              <a:t>대전</a:t>
            </a:r>
            <a:r>
              <a:rPr lang="en-US" altLang="ko-KR" sz="1600" dirty="0"/>
              <a:t>/</a:t>
            </a:r>
            <a:r>
              <a:rPr lang="ko-KR" altLang="en-US" sz="1600" dirty="0"/>
              <a:t>대구</a:t>
            </a:r>
            <a:r>
              <a:rPr lang="en-US" altLang="ko-KR" sz="1600" dirty="0"/>
              <a:t>/</a:t>
            </a:r>
            <a:r>
              <a:rPr lang="ko-KR" altLang="en-US" sz="1600" dirty="0"/>
              <a:t>광주 지역 회의실 신청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대전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대구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광주 회의실 예약신청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</a:t>
            </a:r>
            <a:r>
              <a:rPr lang="en-US" altLang="ko-KR" sz="1400" dirty="0">
                <a:latin typeface="+mj-ea"/>
                <a:ea typeface="+mj-ea"/>
              </a:rPr>
              <a:t>TOZ </a:t>
            </a:r>
            <a:r>
              <a:rPr lang="ko-KR" altLang="en-US" sz="1400" dirty="0">
                <a:latin typeface="+mj-ea"/>
                <a:ea typeface="+mj-ea"/>
              </a:rPr>
              <a:t>홈페이지로 이동하지 않고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사이트 내에서 신청이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각 항목에 정확한 정보를 입력한 뒤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등록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회의실 신청이 완료됩니다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7348" cy="2487079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370576" y="3212595"/>
            <a:ext cx="764572" cy="31406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7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14839728">
            <a:off x="5886400" y="3566354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593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378786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20. </a:t>
            </a:r>
            <a:r>
              <a:rPr lang="ko-KR" altLang="en-US" sz="1600" dirty="0"/>
              <a:t>회의록 작성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회의록 </a:t>
            </a:r>
            <a:r>
              <a:rPr lang="ko-KR" altLang="en-US" sz="1400" dirty="0" err="1">
                <a:latin typeface="+mj-ea"/>
                <a:ea typeface="+mj-ea"/>
              </a:rPr>
              <a:t>작성화면입니다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모든 정보를 정확히 입력한 후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등록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누르면 회의록 작성이 완료됩니다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750" y="1066349"/>
            <a:ext cx="4320480" cy="616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21. </a:t>
            </a:r>
            <a:r>
              <a:rPr lang="ko-KR" altLang="en-US" sz="1600" dirty="0"/>
              <a:t>오프라인 미팅 교통비 신청 주의사항 및 리스트 조회 화면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교통비 신청 시 주의사항과 작성한 신청서 리스트가 나타나는 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보기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 시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신청서의 상세정보를 확인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이미 승인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반려 처리가 완료된 신청서는 삭제가 불가능합니다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삭제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신청서를 삭제할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신청서 작성하기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>
                <a:latin typeface="+mj-ea"/>
                <a:ea typeface="+mj-ea"/>
              </a:rPr>
              <a:t> 버튼을 클릭할 시 신청서 작성 양식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44" y="1066349"/>
            <a:ext cx="6358892" cy="638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0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22. </a:t>
            </a:r>
            <a:r>
              <a:rPr lang="ko-KR" altLang="en-US" sz="1600" dirty="0"/>
              <a:t>오프라인 미팅 교통비 신청서 작성 화면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8" y="6547950"/>
            <a:ext cx="6578671" cy="2462213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교통비 신청서 작성 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회의 일시 선택 시 주의사항에 따라 </a:t>
            </a:r>
            <a:r>
              <a:rPr lang="ko-KR" altLang="en-US" sz="1400" dirty="0" err="1">
                <a:latin typeface="+mj-ea"/>
                <a:ea typeface="+mj-ea"/>
              </a:rPr>
              <a:t>탑승날짜는</a:t>
            </a:r>
            <a:r>
              <a:rPr lang="ko-KR" altLang="en-US" sz="1400" dirty="0">
                <a:latin typeface="+mj-ea"/>
                <a:ea typeface="+mj-ea"/>
              </a:rPr>
              <a:t> 회의일 전후 </a:t>
            </a:r>
            <a:r>
              <a:rPr lang="en-US" altLang="ko-KR" sz="1400" dirty="0">
                <a:latin typeface="+mj-ea"/>
                <a:ea typeface="+mj-ea"/>
              </a:rPr>
              <a:t>1</a:t>
            </a:r>
            <a:r>
              <a:rPr lang="ko-KR" altLang="en-US" sz="1400" dirty="0">
                <a:latin typeface="+mj-ea"/>
                <a:ea typeface="+mj-ea"/>
              </a:rPr>
              <a:t>일만 선택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참석자는 팀원 리스트를 보여주며 본인은 자동으로 선택됩니다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회의사진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dirty="0" err="1">
                <a:latin typeface="+mj-ea"/>
                <a:ea typeface="+mj-ea"/>
              </a:rPr>
              <a:t>등록란에는</a:t>
            </a:r>
            <a:r>
              <a:rPr lang="ko-KR" altLang="en-US" sz="1400" dirty="0">
                <a:latin typeface="+mj-ea"/>
                <a:ea typeface="+mj-ea"/>
              </a:rPr>
              <a:t> 멘토의 얼굴이 보이는 사진을 하라는 주의사항이 기입되어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승차티켓</a:t>
            </a:r>
            <a:r>
              <a:rPr lang="ko-KR" altLang="en-US" sz="1400" dirty="0">
                <a:latin typeface="+mj-ea"/>
                <a:ea typeface="+mj-ea"/>
              </a:rPr>
              <a:t> 정보 입력 시 금액은 편도 당 </a:t>
            </a:r>
            <a:r>
              <a:rPr lang="en-US" altLang="ko-KR" sz="1400" dirty="0">
                <a:latin typeface="+mj-ea"/>
                <a:ea typeface="+mj-ea"/>
              </a:rPr>
              <a:t>100,000</a:t>
            </a:r>
            <a:r>
              <a:rPr lang="ko-KR" altLang="en-US" sz="1400" dirty="0">
                <a:latin typeface="+mj-ea"/>
                <a:ea typeface="+mj-ea"/>
              </a:rPr>
              <a:t>원을 넘지 않는 한에서 입력이 가능합니다</a:t>
            </a:r>
            <a:r>
              <a:rPr lang="en-US" altLang="ko-KR" sz="1400" dirty="0">
                <a:latin typeface="+mj-ea"/>
                <a:ea typeface="+mj-ea"/>
              </a:rPr>
              <a:t>. (</a:t>
            </a:r>
            <a:r>
              <a:rPr lang="ko-KR" altLang="en-US" sz="1400" dirty="0">
                <a:latin typeface="+mj-ea"/>
                <a:ea typeface="+mj-ea"/>
              </a:rPr>
              <a:t>비행기만 </a:t>
            </a:r>
            <a:r>
              <a:rPr lang="en-US" altLang="ko-KR" sz="1400" dirty="0">
                <a:latin typeface="+mj-ea"/>
                <a:ea typeface="+mj-ea"/>
              </a:rPr>
              <a:t>100,000</a:t>
            </a:r>
            <a:r>
              <a:rPr lang="ko-KR" altLang="en-US" sz="1400" dirty="0">
                <a:latin typeface="+mj-ea"/>
                <a:ea typeface="+mj-ea"/>
              </a:rPr>
              <a:t>원의 제약 주의사항이 있음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  <a:r>
              <a:rPr lang="ko-KR" altLang="en-US" sz="1400" dirty="0">
                <a:latin typeface="+mj-ea"/>
                <a:ea typeface="+mj-ea"/>
              </a:rPr>
              <a:t>기차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버스는 편도 </a:t>
            </a:r>
            <a:r>
              <a:rPr lang="en-US" altLang="ko-KR" sz="1400" dirty="0">
                <a:latin typeface="+mj-ea"/>
                <a:ea typeface="+mj-ea"/>
              </a:rPr>
              <a:t>100,000</a:t>
            </a:r>
            <a:r>
              <a:rPr lang="ko-KR" altLang="en-US" sz="1400" dirty="0">
                <a:latin typeface="+mj-ea"/>
                <a:ea typeface="+mj-ea"/>
              </a:rPr>
              <a:t>원이 불가하기 때문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신분증 및 통장 사본은 </a:t>
            </a:r>
            <a:r>
              <a:rPr lang="en-US" altLang="ko-KR" sz="1400" dirty="0">
                <a:latin typeface="+mj-ea"/>
                <a:ea typeface="+mj-ea"/>
              </a:rPr>
              <a:t>zip </a:t>
            </a:r>
            <a:r>
              <a:rPr lang="ko-KR" altLang="en-US" sz="1400" dirty="0">
                <a:latin typeface="+mj-ea"/>
                <a:ea typeface="+mj-ea"/>
              </a:rPr>
              <a:t>파일로 업로드 되지만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보안을 위해 데이터는 저장되지 않고 </a:t>
            </a:r>
            <a:r>
              <a:rPr lang="en-US" altLang="ko-KR" sz="1400" dirty="0">
                <a:latin typeface="+mj-ea"/>
                <a:ea typeface="+mj-ea"/>
              </a:rPr>
              <a:t>E-mail</a:t>
            </a:r>
            <a:r>
              <a:rPr lang="ko-KR" altLang="en-US" sz="1400" dirty="0">
                <a:latin typeface="+mj-ea"/>
                <a:ea typeface="+mj-ea"/>
              </a:rPr>
              <a:t>로 담당자에게 전송 후 자동삭제 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810" y="1066349"/>
            <a:ext cx="3240360" cy="521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5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23. </a:t>
            </a:r>
            <a:r>
              <a:rPr lang="ko-KR" altLang="en-US" sz="1600" dirty="0"/>
              <a:t>오프라인 미팅 교통비 신청서 제출 시 화면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5" y="7462346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신청서를 작성하고 제출 시 체크사항 확인 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모든 </a:t>
            </a:r>
            <a:r>
              <a:rPr lang="ko-KR" altLang="en-US" sz="1400" dirty="0" err="1">
                <a:latin typeface="+mj-ea"/>
                <a:ea typeface="+mj-ea"/>
              </a:rPr>
              <a:t>체크사항을</a:t>
            </a:r>
            <a:r>
              <a:rPr lang="ko-KR" altLang="en-US" sz="1400" dirty="0">
                <a:latin typeface="+mj-ea"/>
                <a:ea typeface="+mj-ea"/>
              </a:rPr>
              <a:t> 동의하고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확인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신청이 완료됩니다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83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4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24. </a:t>
            </a:r>
            <a:r>
              <a:rPr lang="ko-KR" altLang="en-US" sz="1600" dirty="0"/>
              <a:t>오프라인 미팅 교통비 신청서 리스트 조회 화면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8" y="7103521"/>
            <a:ext cx="6578671" cy="203132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사용자들이 작성한 교통비 신청서 리스트 </a:t>
            </a:r>
            <a:r>
              <a:rPr lang="ko-KR" altLang="en-US" sz="1400" dirty="0" err="1">
                <a:latin typeface="+mj-ea"/>
                <a:ea typeface="+mj-ea"/>
              </a:rPr>
              <a:t>조회화면입니다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상세보기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>
                <a:latin typeface="+mj-ea"/>
                <a:ea typeface="+mj-ea"/>
              </a:rPr>
              <a:t> 버튼을 클릭 시 상세 내역 조회가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신청서 체크 후 승인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반려가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승인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반려 선택 시에 문자 메시지로 알림이 갑니다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반려 시 반려 사유를 작성해야 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승인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반려 선택 후에는 더 이상 선택이 불가능합니다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프로젝트명을 클릭할 시 프로젝트 정보 확인이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[Excel</a:t>
            </a:r>
            <a:r>
              <a:rPr lang="ko-KR" altLang="en-US" sz="1400" dirty="0">
                <a:latin typeface="+mj-ea"/>
                <a:ea typeface="+mj-ea"/>
              </a:rPr>
              <a:t>로 출력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교통비 신청서 리스트 중 검색 조건에 맞는 리스트들의 필요 정보를 </a:t>
            </a:r>
            <a:r>
              <a:rPr lang="en-US" altLang="ko-KR" sz="1400" dirty="0">
                <a:latin typeface="+mj-ea"/>
                <a:ea typeface="+mj-ea"/>
              </a:rPr>
              <a:t>Excel</a:t>
            </a:r>
            <a:r>
              <a:rPr lang="ko-KR" altLang="en-US" sz="1400" dirty="0">
                <a:latin typeface="+mj-ea"/>
                <a:ea typeface="+mj-ea"/>
              </a:rPr>
              <a:t>로 출력합니다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244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5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25. </a:t>
            </a:r>
            <a:r>
              <a:rPr lang="ko-KR" altLang="en-US" sz="1600" dirty="0"/>
              <a:t>오프라인 미팅 교통비 신청서 </a:t>
            </a:r>
            <a:r>
              <a:rPr lang="en-US" altLang="ko-KR" sz="1600" dirty="0"/>
              <a:t>[</a:t>
            </a:r>
            <a:r>
              <a:rPr lang="ko-KR" altLang="en-US" sz="1600" dirty="0"/>
              <a:t>상세보기</a:t>
            </a:r>
            <a:r>
              <a:rPr lang="en-US" altLang="ko-KR" sz="1600" dirty="0"/>
              <a:t>] </a:t>
            </a:r>
            <a:r>
              <a:rPr lang="ko-KR" altLang="en-US" sz="1600" dirty="0"/>
              <a:t>화면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8" y="6976200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교통비 신청 관리 상세보기 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4" y="1066348"/>
            <a:ext cx="6578672" cy="395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9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26. </a:t>
            </a:r>
            <a:r>
              <a:rPr lang="ko-KR" altLang="en-US" sz="1600" dirty="0"/>
              <a:t>프로젝트 팀 구성 현황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8" y="6976204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팀 구성 완료 후 팀 구성원들은 서약서를 제출해야 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서약서 확인 버튼을 선택하여 서약서를 제출하도록 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 모두 서약서를 제출해야만 </a:t>
            </a:r>
            <a:r>
              <a:rPr lang="ko-KR" altLang="en-US" sz="1400" dirty="0" err="1">
                <a:latin typeface="+mj-ea"/>
                <a:ea typeface="+mj-ea"/>
              </a:rPr>
              <a:t>팀구성</a:t>
            </a:r>
            <a:r>
              <a:rPr lang="ko-KR" altLang="en-US" sz="1400" dirty="0">
                <a:latin typeface="+mj-ea"/>
                <a:ea typeface="+mj-ea"/>
              </a:rPr>
              <a:t> 개요화면에서 프로젝트 </a:t>
            </a:r>
            <a:r>
              <a:rPr lang="ko-KR" altLang="en-US" sz="1400" dirty="0" err="1">
                <a:latin typeface="+mj-ea"/>
                <a:ea typeface="+mj-ea"/>
              </a:rPr>
              <a:t>개설신청을</a:t>
            </a:r>
            <a:r>
              <a:rPr lang="ko-KR" altLang="en-US" sz="1400" dirty="0">
                <a:latin typeface="+mj-ea"/>
                <a:ea typeface="+mj-ea"/>
              </a:rPr>
              <a:t> 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팀구성</a:t>
            </a:r>
            <a:r>
              <a:rPr lang="ko-KR" altLang="en-US" sz="1400" dirty="0">
                <a:latin typeface="+mj-ea"/>
                <a:ea typeface="+mj-ea"/>
              </a:rPr>
              <a:t> 현황에서 참여자 추가 및 삭제가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50"/>
            <a:ext cx="6600981" cy="4677214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4776726" y="5356663"/>
            <a:ext cx="2000860" cy="4155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0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14406518">
            <a:off x="6506687" y="5817344"/>
            <a:ext cx="459283" cy="315025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728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27. </a:t>
            </a:r>
            <a:r>
              <a:rPr lang="ko-KR" altLang="en-US" sz="1600" dirty="0" err="1"/>
              <a:t>팀구성</a:t>
            </a:r>
            <a:r>
              <a:rPr lang="ko-KR" altLang="en-US" sz="1600" dirty="0"/>
              <a:t> 완료에서 프로젝트 개설 신청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658" y="6976199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팀구성</a:t>
            </a:r>
            <a:r>
              <a:rPr lang="ko-KR" altLang="en-US" sz="1400" dirty="0">
                <a:latin typeface="+mj-ea"/>
                <a:ea typeface="+mj-ea"/>
              </a:rPr>
              <a:t> 완료에서 프로젝트 </a:t>
            </a:r>
            <a:r>
              <a:rPr lang="ko-KR" altLang="en-US" sz="1400" dirty="0" err="1">
                <a:latin typeface="+mj-ea"/>
                <a:ea typeface="+mj-ea"/>
              </a:rPr>
              <a:t>개설신청</a:t>
            </a:r>
            <a:r>
              <a:rPr lang="ko-KR" altLang="en-US" sz="1400" dirty="0">
                <a:latin typeface="+mj-ea"/>
                <a:ea typeface="+mj-ea"/>
              </a:rPr>
              <a:t> 시 진행 프로젝트 개설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</a:t>
            </a:r>
            <a:r>
              <a:rPr lang="ko-KR" altLang="en-US" sz="1400" dirty="0" err="1">
                <a:latin typeface="+mj-ea"/>
                <a:ea typeface="+mj-ea"/>
              </a:rPr>
              <a:t>개설신청</a:t>
            </a:r>
            <a:r>
              <a:rPr lang="ko-KR" altLang="en-US" sz="1400" dirty="0">
                <a:latin typeface="+mj-ea"/>
                <a:ea typeface="+mj-ea"/>
              </a:rPr>
              <a:t> 시에 모든 참여자는 서약서 제출을 </a:t>
            </a:r>
            <a:r>
              <a:rPr lang="ko-KR" altLang="en-US" sz="1400" dirty="0" err="1">
                <a:latin typeface="+mj-ea"/>
                <a:ea typeface="+mj-ea"/>
              </a:rPr>
              <a:t>완료해야합니다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329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5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27. </a:t>
            </a:r>
            <a:r>
              <a:rPr lang="ko-KR" altLang="en-US" sz="1600" dirty="0" err="1"/>
              <a:t>팀구성</a:t>
            </a:r>
            <a:r>
              <a:rPr lang="ko-KR" altLang="en-US" sz="1600" dirty="0"/>
              <a:t> 완료에서 프로젝트 개설 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8" y="6976199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팀구성</a:t>
            </a:r>
            <a:r>
              <a:rPr lang="ko-KR" altLang="en-US" sz="1400" dirty="0">
                <a:latin typeface="+mj-ea"/>
                <a:ea typeface="+mj-ea"/>
              </a:rPr>
              <a:t> 완료에서 프로젝트 </a:t>
            </a:r>
            <a:r>
              <a:rPr lang="ko-KR" altLang="en-US" sz="1400" dirty="0" err="1">
                <a:latin typeface="+mj-ea"/>
                <a:ea typeface="+mj-ea"/>
              </a:rPr>
              <a:t>개설신청</a:t>
            </a:r>
            <a:r>
              <a:rPr lang="ko-KR" altLang="en-US" sz="1400" dirty="0">
                <a:latin typeface="+mj-ea"/>
                <a:ea typeface="+mj-ea"/>
              </a:rPr>
              <a:t> 시 진행 프로젝트 개설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</a:t>
            </a:r>
            <a:r>
              <a:rPr lang="ko-KR" altLang="en-US" sz="1400" dirty="0" err="1">
                <a:latin typeface="+mj-ea"/>
                <a:ea typeface="+mj-ea"/>
              </a:rPr>
              <a:t>개설신청</a:t>
            </a:r>
            <a:r>
              <a:rPr lang="ko-KR" altLang="en-US" sz="1400" dirty="0">
                <a:latin typeface="+mj-ea"/>
                <a:ea typeface="+mj-ea"/>
              </a:rPr>
              <a:t> 시에 모든 참여자는 서약서 제출을 </a:t>
            </a:r>
            <a:r>
              <a:rPr lang="ko-KR" altLang="en-US" sz="1400" dirty="0" err="1">
                <a:latin typeface="+mj-ea"/>
                <a:ea typeface="+mj-ea"/>
              </a:rPr>
              <a:t>완료해야합니다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80444" cy="540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5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27. </a:t>
            </a:r>
            <a:r>
              <a:rPr lang="ko-KR" altLang="en-US" sz="1600" dirty="0" err="1"/>
              <a:t>팀구성</a:t>
            </a:r>
            <a:r>
              <a:rPr lang="ko-KR" altLang="en-US" sz="1600" dirty="0"/>
              <a:t> 완료에서 프로젝트 개설 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57658" y="6976204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진행 프로젝트 개설 </a:t>
            </a:r>
            <a:r>
              <a:rPr lang="ko-KR" altLang="en-US" sz="1400" dirty="0" err="1">
                <a:latin typeface="+mj-ea"/>
                <a:ea typeface="+mj-ea"/>
              </a:rPr>
              <a:t>신청화면입니다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참여자는 학년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 err="1">
                <a:latin typeface="+mj-ea"/>
                <a:ea typeface="+mj-ea"/>
              </a:rPr>
              <a:t>멘티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와 역할을 지정합니다</a:t>
            </a:r>
            <a:r>
              <a:rPr lang="en-US" altLang="ko-KR" sz="1400" dirty="0">
                <a:latin typeface="+mj-ea"/>
                <a:ea typeface="+mj-ea"/>
              </a:rPr>
              <a:t>.(</a:t>
            </a:r>
            <a:r>
              <a:rPr lang="ko-KR" altLang="en-US" sz="1400" dirty="0" err="1">
                <a:latin typeface="+mj-ea"/>
                <a:ea typeface="+mj-ea"/>
              </a:rPr>
              <a:t>주멘토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팀장은 각각 </a:t>
            </a:r>
            <a:r>
              <a:rPr lang="en-US" altLang="ko-KR" sz="1400" dirty="0">
                <a:latin typeface="+mj-ea"/>
                <a:ea typeface="+mj-ea"/>
              </a:rPr>
              <a:t>1</a:t>
            </a:r>
            <a:r>
              <a:rPr lang="ko-KR" altLang="en-US" sz="1400" dirty="0">
                <a:latin typeface="+mj-ea"/>
                <a:ea typeface="+mj-ea"/>
              </a:rPr>
              <a:t>명만 지정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내용을 입력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첨부파일 필수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>
                <a:latin typeface="+mj-ea"/>
                <a:ea typeface="+mj-ea"/>
              </a:rPr>
              <a:t>후 등록하게 되면 프로젝트 개설 신청이 완료됩니다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신청된 프로젝트는 관리자가 </a:t>
            </a:r>
            <a:r>
              <a:rPr lang="ko-KR" altLang="en-US" sz="1400" dirty="0" err="1">
                <a:latin typeface="+mj-ea"/>
                <a:ea typeface="+mj-ea"/>
              </a:rPr>
              <a:t>승인처리를</a:t>
            </a:r>
            <a:r>
              <a:rPr lang="ko-KR" altLang="en-US" sz="1400" dirty="0">
                <a:latin typeface="+mj-ea"/>
                <a:ea typeface="+mj-ea"/>
              </a:rPr>
              <a:t> 한 이후에 진행할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318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27. </a:t>
            </a:r>
            <a:r>
              <a:rPr lang="ko-KR" altLang="en-US" sz="1600" dirty="0" err="1"/>
              <a:t>팀구성</a:t>
            </a:r>
            <a:r>
              <a:rPr lang="ko-KR" altLang="en-US" sz="1600" dirty="0"/>
              <a:t> 완료에서 프로젝트 개설 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714" y="1066349"/>
            <a:ext cx="4968552" cy="61465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7655" y="7277141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진행 프로젝트 개설 </a:t>
            </a:r>
            <a:r>
              <a:rPr lang="ko-KR" altLang="en-US" sz="1400" dirty="0" err="1">
                <a:latin typeface="+mj-ea"/>
                <a:ea typeface="+mj-ea"/>
              </a:rPr>
              <a:t>신청화면입니다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참여자는 학년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 err="1">
                <a:latin typeface="+mj-ea"/>
                <a:ea typeface="+mj-ea"/>
              </a:rPr>
              <a:t>멘티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와 역할을 지정합니다</a:t>
            </a:r>
            <a:r>
              <a:rPr lang="en-US" altLang="ko-KR" sz="1400" dirty="0">
                <a:latin typeface="+mj-ea"/>
                <a:ea typeface="+mj-ea"/>
              </a:rPr>
              <a:t>.(</a:t>
            </a:r>
            <a:r>
              <a:rPr lang="ko-KR" altLang="en-US" sz="1400" dirty="0" err="1">
                <a:latin typeface="+mj-ea"/>
                <a:ea typeface="+mj-ea"/>
              </a:rPr>
              <a:t>주멘토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팀장은 각각 </a:t>
            </a:r>
            <a:r>
              <a:rPr lang="en-US" altLang="ko-KR" sz="1400" dirty="0">
                <a:latin typeface="+mj-ea"/>
                <a:ea typeface="+mj-ea"/>
              </a:rPr>
              <a:t>1</a:t>
            </a:r>
            <a:r>
              <a:rPr lang="ko-KR" altLang="en-US" sz="1400" dirty="0">
                <a:latin typeface="+mj-ea"/>
                <a:ea typeface="+mj-ea"/>
              </a:rPr>
              <a:t>명만 지정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내용을 입력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첨부파일 필수</a:t>
            </a:r>
            <a:r>
              <a:rPr lang="en-US" altLang="ko-KR" sz="1400" dirty="0">
                <a:latin typeface="+mj-ea"/>
                <a:ea typeface="+mj-ea"/>
              </a:rPr>
              <a:t>) </a:t>
            </a:r>
            <a:r>
              <a:rPr lang="ko-KR" altLang="en-US" sz="1400" dirty="0">
                <a:latin typeface="+mj-ea"/>
                <a:ea typeface="+mj-ea"/>
              </a:rPr>
              <a:t>후 등록하게 되면 프로젝트 개설 신청이 완료됩니다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신청된 프로젝트는 관리자가 </a:t>
            </a:r>
            <a:r>
              <a:rPr lang="ko-KR" altLang="en-US" sz="1400" dirty="0" err="1">
                <a:latin typeface="+mj-ea"/>
                <a:ea typeface="+mj-ea"/>
              </a:rPr>
              <a:t>승인처리를</a:t>
            </a:r>
            <a:r>
              <a:rPr lang="ko-KR" altLang="en-US" sz="1400" dirty="0">
                <a:latin typeface="+mj-ea"/>
                <a:ea typeface="+mj-ea"/>
              </a:rPr>
              <a:t> 한 이후에 진행할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062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28. </a:t>
            </a:r>
            <a:r>
              <a:rPr lang="ko-KR" altLang="en-US" sz="1600" dirty="0"/>
              <a:t>참여자 현황</a:t>
            </a:r>
            <a:r>
              <a:rPr lang="en-US" altLang="ko-KR" sz="1600" dirty="0"/>
              <a:t>(</a:t>
            </a:r>
            <a:r>
              <a:rPr lang="ko-KR" altLang="en-US" sz="1600" dirty="0"/>
              <a:t>참여자 추가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7658" y="6640531"/>
            <a:ext cx="6578671" cy="203132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 현황에서 멤버를 추가할 수 있습니다</a:t>
            </a:r>
            <a:r>
              <a:rPr lang="en-US" altLang="ko-KR" sz="1400" dirty="0">
                <a:latin typeface="+mj-ea"/>
                <a:ea typeface="+mj-ea"/>
              </a:rPr>
              <a:t>. </a:t>
            </a:r>
            <a:r>
              <a:rPr lang="ko-KR" altLang="en-US" sz="1400" dirty="0">
                <a:latin typeface="+mj-ea"/>
                <a:ea typeface="+mj-ea"/>
              </a:rPr>
              <a:t>만약 프로젝트 개설 과정에서 멤버가 누락됐거나 새로운 멤버가 추가 됐을 경우에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 err="1">
                <a:latin typeface="+mj-ea"/>
                <a:ea typeface="+mj-ea"/>
              </a:rPr>
              <a:t>참여자추가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기능을 사용합니다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추가하는 방법은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 err="1">
                <a:latin typeface="+mj-ea"/>
                <a:ea typeface="+mj-ea"/>
              </a:rPr>
              <a:t>참여자추가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클릭한 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회원검색</a:t>
            </a:r>
            <a:r>
              <a:rPr lang="ko-KR" altLang="en-US" sz="1400" dirty="0">
                <a:latin typeface="+mj-ea"/>
                <a:ea typeface="+mj-ea"/>
              </a:rPr>
              <a:t> 창에 해당 멤버를 검색하여 체크한 뒤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선택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적용됩니다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참여자를 추가한 경우 추가한 참여자는 반드시 참여자 본인이 직접 </a:t>
            </a:r>
            <a:r>
              <a:rPr lang="ko-KR" altLang="en-US" sz="1400" dirty="0" err="1">
                <a:latin typeface="+mj-ea"/>
                <a:ea typeface="+mj-ea"/>
              </a:rPr>
              <a:t>승인처리를</a:t>
            </a:r>
            <a:r>
              <a:rPr lang="ko-KR" altLang="en-US" sz="1400" dirty="0">
                <a:latin typeface="+mj-ea"/>
                <a:ea typeface="+mj-ea"/>
              </a:rPr>
              <a:t> 해야합니다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 승인 처리는 </a:t>
            </a:r>
            <a:r>
              <a:rPr lang="ko-KR" altLang="en-US" sz="1400" dirty="0" err="1">
                <a:latin typeface="+mj-ea"/>
                <a:ea typeface="+mj-ea"/>
              </a:rPr>
              <a:t>마이페이지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en-US" altLang="ko-KR" sz="1400" dirty="0">
                <a:latin typeface="+mj-ea"/>
                <a:ea typeface="+mj-ea"/>
              </a:rPr>
              <a:t>&gt; </a:t>
            </a:r>
            <a:r>
              <a:rPr lang="ko-KR" altLang="en-US" sz="1400" dirty="0">
                <a:latin typeface="+mj-ea"/>
                <a:ea typeface="+mj-ea"/>
              </a:rPr>
              <a:t>진행프로젝트에서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승인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처리할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68343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459" y="1054774"/>
            <a:ext cx="5038725" cy="38481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4858202" y="5399405"/>
            <a:ext cx="981927" cy="3619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1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16200000">
            <a:off x="5121263" y="5022892"/>
            <a:ext cx="478953" cy="268784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808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29. </a:t>
            </a:r>
            <a:r>
              <a:rPr lang="ko-KR" altLang="en-US" sz="1600" dirty="0"/>
              <a:t>참여자 현황</a:t>
            </a:r>
            <a:r>
              <a:rPr lang="en-US" altLang="ko-KR" sz="1600" dirty="0"/>
              <a:t>(</a:t>
            </a:r>
            <a:r>
              <a:rPr lang="ko-KR" altLang="en-US" sz="1600" dirty="0"/>
              <a:t>단체문자</a:t>
            </a:r>
            <a:r>
              <a:rPr lang="en-US" altLang="ko-KR" sz="1600" dirty="0"/>
              <a:t>/</a:t>
            </a:r>
            <a:r>
              <a:rPr lang="ko-KR" altLang="en-US" sz="1600" dirty="0" err="1"/>
              <a:t>단체메일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7658" y="6640534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 현황 화면에서 참여자에게 개인 또는 단체 문자</a:t>
            </a:r>
            <a:r>
              <a:rPr lang="en-US" altLang="ko-KR" sz="1400" dirty="0">
                <a:latin typeface="+mj-ea"/>
                <a:ea typeface="+mj-ea"/>
              </a:rPr>
              <a:t>, E-mail, </a:t>
            </a:r>
            <a:r>
              <a:rPr lang="ko-KR" altLang="en-US" sz="1400" dirty="0">
                <a:latin typeface="+mj-ea"/>
                <a:ea typeface="+mj-ea"/>
              </a:rPr>
              <a:t>쪽지 전송이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683431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2577715" y="1334251"/>
            <a:ext cx="360040" cy="3619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63" y="2134537"/>
            <a:ext cx="3823784" cy="345374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5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6664314">
            <a:off x="2408818" y="1786765"/>
            <a:ext cx="478953" cy="268784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216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29. </a:t>
            </a:r>
            <a:r>
              <a:rPr lang="ko-KR" altLang="en-US" sz="1600" dirty="0"/>
              <a:t>참여자 현황</a:t>
            </a:r>
            <a:r>
              <a:rPr lang="en-US" altLang="ko-KR" sz="1600" dirty="0"/>
              <a:t>(</a:t>
            </a:r>
            <a:r>
              <a:rPr lang="ko-KR" altLang="en-US" sz="1600" dirty="0"/>
              <a:t>단체문자</a:t>
            </a:r>
            <a:r>
              <a:rPr lang="en-US" altLang="ko-KR" sz="1600" dirty="0"/>
              <a:t>/</a:t>
            </a:r>
            <a:r>
              <a:rPr lang="ko-KR" altLang="en-US" sz="1600" dirty="0" err="1"/>
              <a:t>단체메일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7658" y="6640534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 현황 화면에서 참여자에게 개인 또는 단체 문자</a:t>
            </a:r>
            <a:r>
              <a:rPr lang="en-US" altLang="ko-KR" sz="1400" dirty="0">
                <a:latin typeface="+mj-ea"/>
                <a:ea typeface="+mj-ea"/>
              </a:rPr>
              <a:t>, E-mail, </a:t>
            </a:r>
            <a:r>
              <a:rPr lang="ko-KR" altLang="en-US" sz="1400" dirty="0">
                <a:latin typeface="+mj-ea"/>
                <a:ea typeface="+mj-ea"/>
              </a:rPr>
              <a:t>쪽지 전송이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683431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2809212" y="1334251"/>
            <a:ext cx="360040" cy="3619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5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6664314">
            <a:off x="2651888" y="1786765"/>
            <a:ext cx="478953" cy="268784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31" y="2192940"/>
            <a:ext cx="4176464" cy="321935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4240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29. </a:t>
            </a:r>
            <a:r>
              <a:rPr lang="ko-KR" altLang="en-US" sz="1600" dirty="0"/>
              <a:t>참여자 현황</a:t>
            </a:r>
            <a:r>
              <a:rPr lang="en-US" altLang="ko-KR" sz="1600" dirty="0"/>
              <a:t>(</a:t>
            </a:r>
            <a:r>
              <a:rPr lang="ko-KR" altLang="en-US" sz="1600" dirty="0"/>
              <a:t>단체문자</a:t>
            </a:r>
            <a:r>
              <a:rPr lang="en-US" altLang="ko-KR" sz="1600" dirty="0"/>
              <a:t>/</a:t>
            </a:r>
            <a:r>
              <a:rPr lang="ko-KR" altLang="en-US" sz="1600" dirty="0" err="1"/>
              <a:t>단체메일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7658" y="6640534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 현황 화면에서 참여자에게 개인 또는 단체 문자</a:t>
            </a:r>
            <a:r>
              <a:rPr lang="en-US" altLang="ko-KR" sz="1400" dirty="0">
                <a:latin typeface="+mj-ea"/>
                <a:ea typeface="+mj-ea"/>
              </a:rPr>
              <a:t>, E-mail, </a:t>
            </a:r>
            <a:r>
              <a:rPr lang="ko-KR" altLang="en-US" sz="1400" dirty="0">
                <a:latin typeface="+mj-ea"/>
                <a:ea typeface="+mj-ea"/>
              </a:rPr>
              <a:t>쪽지 전송이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683431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3029131" y="1334251"/>
            <a:ext cx="360040" cy="3619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5" name="화살표: 오른쪽 45">
            <a:extLst>
              <a:ext uri="{FF2B5EF4-FFF2-40B4-BE49-F238E27FC236}">
                <a16:creationId xmlns:a16="http://schemas.microsoft.com/office/drawing/2014/main" xmlns="" id="{E67243E6-F44C-4481-BB0C-3D08C7577790}"/>
              </a:ext>
            </a:extLst>
          </p:cNvPr>
          <p:cNvSpPr/>
          <p:nvPr/>
        </p:nvSpPr>
        <p:spPr>
          <a:xfrm rot="6664314">
            <a:off x="2871807" y="1786765"/>
            <a:ext cx="478953" cy="268784"/>
          </a:xfrm>
          <a:prstGeom prst="rightArrow">
            <a:avLst>
              <a:gd name="adj1" fmla="val 50000"/>
              <a:gd name="adj2" fmla="val 61289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29" y="2192939"/>
            <a:ext cx="4670694" cy="279710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3297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30. </a:t>
            </a:r>
            <a:r>
              <a:rPr lang="ko-KR" altLang="en-US" sz="1600" dirty="0"/>
              <a:t>참여자 현황</a:t>
            </a:r>
            <a:r>
              <a:rPr lang="en-US" altLang="ko-KR" sz="1600" dirty="0"/>
              <a:t>(</a:t>
            </a:r>
            <a:r>
              <a:rPr lang="ko-KR" altLang="en-US" sz="1600" dirty="0"/>
              <a:t>역할 수정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7658" y="6848881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참여자의 </a:t>
            </a:r>
            <a:r>
              <a:rPr lang="ko-KR" altLang="en-US" sz="1400" dirty="0" err="1">
                <a:latin typeface="+mj-ea"/>
                <a:ea typeface="+mj-ea"/>
              </a:rPr>
              <a:t>역할란에서</a:t>
            </a:r>
            <a:r>
              <a:rPr lang="ko-KR" altLang="en-US" sz="1400" dirty="0">
                <a:latin typeface="+mj-ea"/>
                <a:ea typeface="+mj-ea"/>
              </a:rPr>
              <a:t> 역할을 바꾸고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 err="1">
                <a:latin typeface="+mj-ea"/>
                <a:ea typeface="+mj-ea"/>
              </a:rPr>
              <a:t>역할수정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참여자들의 역할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책임자 </a:t>
            </a:r>
            <a:r>
              <a:rPr lang="ko-KR" altLang="en-US" sz="1400" dirty="0" err="1">
                <a:latin typeface="+mj-ea"/>
                <a:ea typeface="+mj-ea"/>
              </a:rPr>
              <a:t>임명여부를</a:t>
            </a:r>
            <a:r>
              <a:rPr lang="ko-KR" altLang="en-US" sz="1400" dirty="0">
                <a:latin typeface="+mj-ea"/>
                <a:ea typeface="+mj-ea"/>
              </a:rPr>
              <a:t> 수정할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주멘토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팀장은 각각 </a:t>
            </a:r>
            <a:r>
              <a:rPr lang="en-US" altLang="ko-KR" sz="1400" dirty="0">
                <a:latin typeface="+mj-ea"/>
                <a:ea typeface="+mj-ea"/>
              </a:rPr>
              <a:t>1</a:t>
            </a:r>
            <a:r>
              <a:rPr lang="ko-KR" altLang="en-US" sz="1400" dirty="0">
                <a:latin typeface="+mj-ea"/>
                <a:ea typeface="+mj-ea"/>
              </a:rPr>
              <a:t>명씩 </a:t>
            </a:r>
            <a:r>
              <a:rPr lang="ko-KR" altLang="en-US" sz="1400" dirty="0" err="1">
                <a:latin typeface="+mj-ea"/>
                <a:ea typeface="+mj-ea"/>
              </a:rPr>
              <a:t>지정해야합니다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85044" cy="5438623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1860327" y="2863823"/>
            <a:ext cx="864096" cy="36475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4030747" y="6151793"/>
            <a:ext cx="936104" cy="36475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57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31. </a:t>
            </a:r>
            <a:r>
              <a:rPr lang="ko-KR" altLang="en-US" sz="1600" dirty="0"/>
              <a:t>참여자 현황</a:t>
            </a:r>
            <a:r>
              <a:rPr lang="en-US" altLang="ko-KR" sz="1600" dirty="0"/>
              <a:t>(</a:t>
            </a:r>
            <a:r>
              <a:rPr lang="ko-KR" altLang="en-US" sz="1600" dirty="0" err="1"/>
              <a:t>참여자삭제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7658" y="6848884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 err="1">
                <a:latin typeface="+mj-ea"/>
                <a:ea typeface="+mj-ea"/>
              </a:rPr>
              <a:t>참여자삭제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 시 체크된 인원을 프로젝트 참여자에서 삭제할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5433359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768340" y="6149279"/>
            <a:ext cx="975606" cy="36475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991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32. </a:t>
            </a:r>
            <a:r>
              <a:rPr lang="ko-KR" altLang="en-US" sz="1600" dirty="0"/>
              <a:t>보고서</a:t>
            </a:r>
            <a:r>
              <a:rPr lang="en-US" altLang="ko-KR" sz="1600" dirty="0"/>
              <a:t>(</a:t>
            </a:r>
            <a:r>
              <a:rPr lang="ko-KR" altLang="en-US" sz="1600" dirty="0"/>
              <a:t>진행 게시판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7658" y="6848881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보고서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진행 게시판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에서는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 err="1">
                <a:latin typeface="+mj-ea"/>
                <a:ea typeface="+mj-ea"/>
              </a:rPr>
              <a:t>수행계획서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확인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중간보고서</a:t>
            </a:r>
            <a:r>
              <a:rPr lang="en-US" altLang="ko-KR" sz="1400" dirty="0">
                <a:latin typeface="+mj-ea"/>
                <a:ea typeface="+mj-ea"/>
              </a:rPr>
              <a:t>], [</a:t>
            </a:r>
            <a:r>
              <a:rPr lang="ko-KR" altLang="en-US" sz="1400" dirty="0">
                <a:latin typeface="+mj-ea"/>
                <a:ea typeface="+mj-ea"/>
              </a:rPr>
              <a:t>게시물</a:t>
            </a:r>
            <a:r>
              <a:rPr lang="en-US" altLang="ko-KR" sz="1400" dirty="0">
                <a:latin typeface="+mj-ea"/>
                <a:ea typeface="+mj-ea"/>
              </a:rPr>
              <a:t>], [</a:t>
            </a:r>
            <a:r>
              <a:rPr lang="ko-KR" altLang="en-US" sz="1400" dirty="0">
                <a:latin typeface="+mj-ea"/>
                <a:ea typeface="+mj-ea"/>
              </a:rPr>
              <a:t>결과보고서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작성이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멘토나 지도교수는 진행 게시판을 통해 프로젝트의 진행 정도를 파악할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43406" cy="3822979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3634453" y="4469485"/>
            <a:ext cx="3113450" cy="44780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745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33. </a:t>
            </a:r>
            <a:r>
              <a:rPr lang="ko-KR" altLang="en-US" sz="1600" dirty="0"/>
              <a:t>중간보고서 작성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658" y="6848884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중간보고서 작성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중간보고서 작성을 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2006811" cy="267297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296" y="1066349"/>
            <a:ext cx="2278808" cy="404966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104" y="1066349"/>
            <a:ext cx="2309813" cy="355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1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34. </a:t>
            </a:r>
            <a:r>
              <a:rPr lang="ko-KR" altLang="en-US" sz="1600" dirty="0"/>
              <a:t>진행 게시판</a:t>
            </a:r>
            <a:r>
              <a:rPr lang="en-US" altLang="ko-KR" sz="1600" dirty="0"/>
              <a:t>(</a:t>
            </a:r>
            <a:r>
              <a:rPr lang="ko-KR" altLang="en-US" sz="1600" dirty="0"/>
              <a:t>결과 보고서 작성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모든 </a:t>
            </a:r>
            <a:r>
              <a:rPr lang="ko-KR" altLang="en-US" sz="1400" dirty="0" err="1">
                <a:latin typeface="+mj-ea"/>
                <a:ea typeface="+mj-ea"/>
              </a:rPr>
              <a:t>멘티는</a:t>
            </a:r>
            <a:r>
              <a:rPr lang="ko-KR" altLang="en-US" sz="1400" dirty="0">
                <a:latin typeface="+mj-ea"/>
                <a:ea typeface="+mj-ea"/>
              </a:rPr>
              <a:t> 결과보고서를 작성할 수 있습니다</a:t>
            </a:r>
            <a:r>
              <a:rPr lang="en-US" altLang="ko-KR" sz="1400" dirty="0">
                <a:latin typeface="+mj-ea"/>
                <a:ea typeface="+mj-ea"/>
              </a:rPr>
              <a:t>. (</a:t>
            </a:r>
            <a:r>
              <a:rPr lang="ko-KR" altLang="en-US" sz="1400" dirty="0">
                <a:latin typeface="+mj-ea"/>
                <a:ea typeface="+mj-ea"/>
              </a:rPr>
              <a:t>개수 제한 없음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결과보고서를 등록하는 페이지로 등록 후 수정 및 삭제가 가능합니다</a:t>
            </a:r>
            <a:r>
              <a:rPr lang="en-US" altLang="ko-KR" sz="1400" dirty="0">
                <a:latin typeface="+mj-ea"/>
                <a:ea typeface="+mj-ea"/>
              </a:rPr>
              <a:t>. (</a:t>
            </a:r>
            <a:r>
              <a:rPr lang="ko-KR" altLang="en-US" sz="1400" dirty="0">
                <a:latin typeface="+mj-ea"/>
                <a:ea typeface="+mj-ea"/>
              </a:rPr>
              <a:t>작성자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프로젝트가 완료되기 전 최종적으로 도출한 결과를 정리하여 최종결과보고서에 첨부합니다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842" y="1050061"/>
            <a:ext cx="2664296" cy="610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0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35. </a:t>
            </a:r>
            <a:r>
              <a:rPr lang="ko-KR" altLang="en-US" sz="1600" dirty="0"/>
              <a:t>최종결과보고서 선책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655" y="7277147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멘티들이</a:t>
            </a:r>
            <a:r>
              <a:rPr lang="ko-KR" altLang="en-US" sz="1400" dirty="0">
                <a:latin typeface="+mj-ea"/>
                <a:ea typeface="+mj-ea"/>
              </a:rPr>
              <a:t> 결과보고서를 등록하면 멘토가 결과보고서 중 하나를 선택하여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최종결과보고서확정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채택할 수 있습니다</a:t>
            </a:r>
            <a:r>
              <a:rPr lang="en-US" altLang="ko-KR" sz="1400" dirty="0">
                <a:latin typeface="+mj-ea"/>
                <a:ea typeface="+mj-ea"/>
              </a:rPr>
              <a:t>. (</a:t>
            </a:r>
            <a:r>
              <a:rPr lang="ko-KR" altLang="en-US" sz="1400" dirty="0">
                <a:latin typeface="+mj-ea"/>
                <a:ea typeface="+mj-ea"/>
              </a:rPr>
              <a:t>단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하나의 보고서만 선택 가능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단계를 진행에서 완료로 전환하기 위해서는 멘토가 반드시 최종결과 보고서를 채택해야 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285555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3097071" y="2385396"/>
            <a:ext cx="1008112" cy="33298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7" y="4163372"/>
            <a:ext cx="6578672" cy="241785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2958528" y="5474120"/>
            <a:ext cx="1008112" cy="33298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87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36. </a:t>
            </a:r>
            <a:r>
              <a:rPr lang="ko-KR" altLang="en-US" sz="1600" dirty="0"/>
              <a:t>멘토링활동보고서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진행 프로젝트의 멘토들이 멘토링 활동에 대한 보고서를 작성할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멘토링 활동보고서는 </a:t>
            </a:r>
            <a:r>
              <a:rPr lang="ko-KR" altLang="en-US" sz="1400" dirty="0" err="1">
                <a:latin typeface="+mj-ea"/>
                <a:ea typeface="+mj-ea"/>
              </a:rPr>
              <a:t>주멘토만</a:t>
            </a:r>
            <a:r>
              <a:rPr lang="ko-KR" altLang="en-US" sz="1400" dirty="0">
                <a:latin typeface="+mj-ea"/>
                <a:ea typeface="+mj-ea"/>
              </a:rPr>
              <a:t> 작성이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멘토링 활동보고서 작성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활동보고서 작성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4" y="1066349"/>
            <a:ext cx="6578671" cy="4319812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3437682" y="5058138"/>
            <a:ext cx="1433794" cy="3280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67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36. </a:t>
            </a:r>
            <a:r>
              <a:rPr lang="ko-KR" altLang="en-US" sz="1600" dirty="0"/>
              <a:t>멘토링활동보고서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81003" cy="43737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진행 프로젝트의 멘토들이 멘토링 활동에 대한 보고서를 작성할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멘토링 활동보고서는 </a:t>
            </a:r>
            <a:r>
              <a:rPr lang="ko-KR" altLang="en-US" sz="1400" dirty="0" err="1">
                <a:latin typeface="+mj-ea"/>
                <a:ea typeface="+mj-ea"/>
              </a:rPr>
              <a:t>주멘토만</a:t>
            </a:r>
            <a:r>
              <a:rPr lang="ko-KR" altLang="en-US" sz="1400" dirty="0">
                <a:latin typeface="+mj-ea"/>
                <a:ea typeface="+mj-ea"/>
              </a:rPr>
              <a:t> 작성이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멘토링 활동보고서 작성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활동보고서 작성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918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37. Git </a:t>
            </a:r>
            <a:r>
              <a:rPr lang="ko-KR" altLang="en-US" sz="1600" dirty="0"/>
              <a:t>관리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형상관리 페이지입니다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형상관리가이드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>
                <a:latin typeface="+mj-ea"/>
                <a:ea typeface="+mj-ea"/>
              </a:rPr>
              <a:t>의 진행 방법에 따라 진행합니다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형상관리생성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형상관리 생성화면으로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63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2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38. </a:t>
            </a:r>
            <a:r>
              <a:rPr lang="ko-KR" altLang="en-US" sz="1600" dirty="0" err="1"/>
              <a:t>클라우드</a:t>
            </a:r>
            <a:r>
              <a:rPr lang="ko-KR" altLang="en-US" sz="1600" dirty="0"/>
              <a:t> 서버 신청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프로젝트를 진행하면서 필요한 서버를 신청할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서버를 신청하기 전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가이드 다운로드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가이드를 </a:t>
            </a:r>
            <a:r>
              <a:rPr lang="ko-KR" altLang="en-US" sz="1400" dirty="0" err="1">
                <a:latin typeface="+mj-ea"/>
                <a:ea typeface="+mj-ea"/>
              </a:rPr>
              <a:t>확이하고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절차대로 진행합니다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서버 신청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서버 신청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26" y="1066349"/>
            <a:ext cx="5428382" cy="5851177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206508" y="6604620"/>
            <a:ext cx="876469" cy="3347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713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38. </a:t>
            </a:r>
            <a:r>
              <a:rPr lang="ko-KR" altLang="en-US" sz="1600" dirty="0" err="1"/>
              <a:t>클라우드</a:t>
            </a:r>
            <a:r>
              <a:rPr lang="ko-KR" altLang="en-US" sz="1600" dirty="0"/>
              <a:t> 서버 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약관을 모두 확인한 후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동의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68" y="1105516"/>
            <a:ext cx="5768761" cy="5447134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2491955" y="6032303"/>
            <a:ext cx="964116" cy="36817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766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38. </a:t>
            </a:r>
            <a:r>
              <a:rPr lang="ko-KR" altLang="en-US" sz="1600" dirty="0" err="1"/>
              <a:t>클라우드</a:t>
            </a:r>
            <a:r>
              <a:rPr lang="ko-KR" altLang="en-US" sz="1600" dirty="0"/>
              <a:t> 서버 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각 항목에 체크 및 사용 </a:t>
            </a:r>
            <a:r>
              <a:rPr lang="en-US" altLang="ko-KR" sz="1400" dirty="0">
                <a:latin typeface="+mj-ea"/>
                <a:ea typeface="+mj-ea"/>
              </a:rPr>
              <a:t>port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선택하고 </a:t>
            </a:r>
            <a:r>
              <a:rPr lang="ko-KR" altLang="en-US" sz="1400" dirty="0" err="1">
                <a:latin typeface="+mj-ea"/>
                <a:ea typeface="+mj-ea"/>
              </a:rPr>
              <a:t>신청사유를</a:t>
            </a:r>
            <a:r>
              <a:rPr lang="ko-KR" altLang="en-US" sz="1400" dirty="0">
                <a:latin typeface="+mj-ea"/>
                <a:ea typeface="+mj-ea"/>
              </a:rPr>
              <a:t> 입력한 뒤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신청 완료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서버 신청이 완료됩니다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641243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817653" y="5360183"/>
            <a:ext cx="981105" cy="3922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422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39. </a:t>
            </a:r>
            <a:r>
              <a:rPr lang="ko-KR" altLang="en-US" sz="1600" dirty="0"/>
              <a:t>실습장비신청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프로젝트를 진행하면서 필요한 </a:t>
            </a:r>
            <a:r>
              <a:rPr lang="ko-KR" altLang="en-US" sz="1400" dirty="0" err="1">
                <a:latin typeface="+mj-ea"/>
                <a:ea typeface="+mj-ea"/>
              </a:rPr>
              <a:t>실습장비를</a:t>
            </a:r>
            <a:r>
              <a:rPr lang="ko-KR" altLang="en-US" sz="1400" dirty="0">
                <a:latin typeface="+mj-ea"/>
                <a:ea typeface="+mj-ea"/>
              </a:rPr>
              <a:t> 신청할 수 있는 화면입니다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장비 신청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</a:t>
            </a:r>
            <a:r>
              <a:rPr lang="ko-KR" altLang="en-US" sz="1400" dirty="0" err="1">
                <a:latin typeface="+mj-ea"/>
                <a:ea typeface="+mj-ea"/>
              </a:rPr>
              <a:t>실습장비</a:t>
            </a:r>
            <a:r>
              <a:rPr lang="ko-KR" altLang="en-US" sz="1400" dirty="0">
                <a:latin typeface="+mj-ea"/>
                <a:ea typeface="+mj-ea"/>
              </a:rPr>
              <a:t> 신청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87918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753087" y="5607452"/>
            <a:ext cx="958469" cy="39277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70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39. </a:t>
            </a:r>
            <a:r>
              <a:rPr lang="ko-KR" altLang="en-US" sz="1600" dirty="0"/>
              <a:t>실습장비신청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모든 항목을 입력한 뒤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제출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실습장비신청이 완료됩니다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5196944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5325728" y="5927348"/>
            <a:ext cx="712389" cy="35909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62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40. </a:t>
            </a:r>
            <a:r>
              <a:rPr lang="ko-KR" altLang="en-US" sz="1600" dirty="0"/>
              <a:t>프로젝트 단계 진행에서 완료로 전환하기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프로젝트 단계를 완료로 전환하기 위해서는 진행게시판에서 최종결과보고서를 선택한 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프로젝트 개요화면에서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프로젝트수행완료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5291392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A463CF1B-58CA-49B7-BC03-455496CCB2E8}"/>
              </a:ext>
            </a:extLst>
          </p:cNvPr>
          <p:cNvSpPr/>
          <p:nvPr/>
        </p:nvSpPr>
        <p:spPr>
          <a:xfrm>
            <a:off x="4085864" y="5984112"/>
            <a:ext cx="1227765" cy="37363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722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194"/>
            </a:avLst>
          </a:pr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160322" y="212729"/>
            <a:ext cx="6535341" cy="8749243"/>
          </a:xfrm>
          <a:prstGeom prst="roundRect">
            <a:avLst>
              <a:gd name="adj" fmla="val 1736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ko-KR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ko-KR" altLang="en-US" dirty="0"/>
              <a:t>목차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1011C80-7B60-40F7-B9AF-2B93675F12CB}"/>
              </a:ext>
            </a:extLst>
          </p:cNvPr>
          <p:cNvSpPr txBox="1"/>
          <p:nvPr/>
        </p:nvSpPr>
        <p:spPr>
          <a:xfrm>
            <a:off x="342900" y="2991699"/>
            <a:ext cx="3385210" cy="5184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769" b="1" dirty="0">
                <a:solidFill>
                  <a:schemeClr val="tx2"/>
                </a:solidFill>
                <a:latin typeface="+mj-lt"/>
                <a:cs typeface="Arial" pitchFamily="34" charset="0"/>
              </a:rPr>
              <a:t>III. </a:t>
            </a:r>
            <a:r>
              <a:rPr lang="ko-KR" altLang="en-US" sz="2769" b="1" dirty="0" err="1">
                <a:solidFill>
                  <a:schemeClr val="tx2"/>
                </a:solidFill>
                <a:latin typeface="+mj-lt"/>
                <a:cs typeface="Arial" pitchFamily="34" charset="0"/>
              </a:rPr>
              <a:t>마이페이지</a:t>
            </a:r>
            <a:endParaRPr lang="ko-KR" altLang="en-US" sz="2769" b="1" dirty="0">
              <a:solidFill>
                <a:schemeClr val="tx2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42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1. </a:t>
            </a:r>
            <a:r>
              <a:rPr lang="ko-KR" altLang="en-US" sz="1600" dirty="0" err="1"/>
              <a:t>마이페이지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메인 포탈에서 메뉴 상단의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 err="1">
                <a:latin typeface="+mj-ea"/>
                <a:ea typeface="+mj-ea"/>
              </a:rPr>
              <a:t>마이페이지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</a:t>
            </a:r>
            <a:r>
              <a:rPr lang="ko-KR" altLang="en-US" sz="1400" dirty="0" err="1">
                <a:latin typeface="+mj-ea"/>
                <a:ea typeface="+mj-ea"/>
              </a:rPr>
              <a:t>마이페이지로</a:t>
            </a:r>
            <a:r>
              <a:rPr lang="ko-KR" altLang="en-US" sz="1400" dirty="0">
                <a:latin typeface="+mj-ea"/>
                <a:ea typeface="+mj-ea"/>
              </a:rPr>
              <a:t> 이동할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마이페이지에서는</a:t>
            </a:r>
            <a:r>
              <a:rPr lang="ko-KR" altLang="en-US" sz="1400" dirty="0">
                <a:latin typeface="+mj-ea"/>
                <a:ea typeface="+mj-ea"/>
              </a:rPr>
              <a:t> 자신이 참여중인 프로젝트 현황</a:t>
            </a: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확인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개인정보 및 신분 수정 등이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73969"/>
            <a:ext cx="6493127" cy="3457878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2F255739-4FE1-44E1-AC37-7E7937E15DA5}"/>
              </a:ext>
            </a:extLst>
          </p:cNvPr>
          <p:cNvSpPr/>
          <p:nvPr/>
        </p:nvSpPr>
        <p:spPr>
          <a:xfrm>
            <a:off x="5498140" y="1066349"/>
            <a:ext cx="552198" cy="20460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2" name="화살표: 오른쪽 31">
            <a:extLst>
              <a:ext uri="{FF2B5EF4-FFF2-40B4-BE49-F238E27FC236}">
                <a16:creationId xmlns:a16="http://schemas.microsoft.com/office/drawing/2014/main" xmlns="" id="{F91B5417-C17F-45AB-B743-61234F940F86}"/>
              </a:ext>
            </a:extLst>
          </p:cNvPr>
          <p:cNvSpPr/>
          <p:nvPr/>
        </p:nvSpPr>
        <p:spPr>
          <a:xfrm rot="14839728">
            <a:off x="5829069" y="1353817"/>
            <a:ext cx="312152" cy="223814"/>
          </a:xfrm>
          <a:prstGeom prst="rightArrow">
            <a:avLst>
              <a:gd name="adj1" fmla="val 50000"/>
              <a:gd name="adj2" fmla="val 62767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545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1. </a:t>
            </a:r>
            <a:r>
              <a:rPr lang="ko-KR" altLang="en-US" sz="1600" dirty="0" err="1"/>
              <a:t>마이페이지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마이페이지의</a:t>
            </a:r>
            <a:r>
              <a:rPr lang="ko-KR" altLang="en-US" sz="1400" dirty="0">
                <a:latin typeface="+mj-ea"/>
                <a:ea typeface="+mj-ea"/>
              </a:rPr>
              <a:t> 진행프로젝트를 클릭하면 현재 진행중인 프로젝트 리스트가 나타나며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 err="1">
                <a:latin typeface="+mj-ea"/>
                <a:ea typeface="+mj-ea"/>
              </a:rPr>
              <a:t>팀블로그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클릭하여 해당 프로젝트의 </a:t>
            </a:r>
            <a:r>
              <a:rPr lang="ko-KR" altLang="en-US" sz="1400" dirty="0" err="1">
                <a:latin typeface="+mj-ea"/>
                <a:ea typeface="+mj-ea"/>
              </a:rPr>
              <a:t>팀블로그로</a:t>
            </a:r>
            <a:r>
              <a:rPr lang="ko-KR" altLang="en-US" sz="1400" dirty="0">
                <a:latin typeface="+mj-ea"/>
                <a:ea typeface="+mj-ea"/>
              </a:rPr>
              <a:t> 이동이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455" y="1066349"/>
            <a:ext cx="5867751" cy="6117272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2ED81EB0-DBD0-4C82-BB4A-EB9431EF1587}"/>
              </a:ext>
            </a:extLst>
          </p:cNvPr>
          <p:cNvSpPr/>
          <p:nvPr/>
        </p:nvSpPr>
        <p:spPr>
          <a:xfrm>
            <a:off x="5070970" y="4682032"/>
            <a:ext cx="1321903" cy="4322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3" name="화살표: 오른쪽 67">
            <a:extLst>
              <a:ext uri="{FF2B5EF4-FFF2-40B4-BE49-F238E27FC236}">
                <a16:creationId xmlns:a16="http://schemas.microsoft.com/office/drawing/2014/main" xmlns="" id="{6389628E-E0E6-429F-BE18-B1472C3C8DD6}"/>
              </a:ext>
            </a:extLst>
          </p:cNvPr>
          <p:cNvSpPr/>
          <p:nvPr/>
        </p:nvSpPr>
        <p:spPr>
          <a:xfrm rot="14839728">
            <a:off x="6058225" y="5181048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411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멘토링 트랙 참여 현황</a:t>
            </a:r>
            <a:r>
              <a:rPr lang="en-US" altLang="ko-KR" sz="1600" dirty="0"/>
              <a:t>(</a:t>
            </a:r>
            <a:r>
              <a:rPr lang="ko-KR" altLang="en-US" sz="1600" dirty="0"/>
              <a:t>공고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멘토링 트랙 현황에서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프로젝트공고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클릭하면 자신이 등록한 프로젝트 공고 리스트를 볼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공고 </a:t>
            </a:r>
            <a:r>
              <a:rPr lang="ko-KR" altLang="en-US" sz="1400" dirty="0" err="1">
                <a:latin typeface="+mj-ea"/>
                <a:ea typeface="+mj-ea"/>
              </a:rPr>
              <a:t>등록중인</a:t>
            </a:r>
            <a:r>
              <a:rPr lang="ko-KR" altLang="en-US" sz="1400" dirty="0">
                <a:latin typeface="+mj-ea"/>
                <a:ea typeface="+mj-ea"/>
              </a:rPr>
              <a:t> 프로젝트를 연도별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조건별로</a:t>
            </a:r>
            <a:r>
              <a:rPr lang="ko-KR" altLang="en-US" sz="1400" dirty="0">
                <a:latin typeface="+mj-ea"/>
                <a:ea typeface="+mj-ea"/>
              </a:rPr>
              <a:t> 검색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원하는 프로젝트를 선택할 경우 해당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프로젝트 정보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2990305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2ED81EB0-DBD0-4C82-BB4A-EB9431EF1587}"/>
              </a:ext>
            </a:extLst>
          </p:cNvPr>
          <p:cNvSpPr/>
          <p:nvPr/>
        </p:nvSpPr>
        <p:spPr>
          <a:xfrm>
            <a:off x="157655" y="1297653"/>
            <a:ext cx="1418897" cy="3776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화살표: 오른쪽 67">
            <a:extLst>
              <a:ext uri="{FF2B5EF4-FFF2-40B4-BE49-F238E27FC236}">
                <a16:creationId xmlns:a16="http://schemas.microsoft.com/office/drawing/2014/main" xmlns="" id="{6389628E-E0E6-429F-BE18-B1472C3C8DD6}"/>
              </a:ext>
            </a:extLst>
          </p:cNvPr>
          <p:cNvSpPr/>
          <p:nvPr/>
        </p:nvSpPr>
        <p:spPr>
          <a:xfrm rot="14839728">
            <a:off x="1312936" y="1702484"/>
            <a:ext cx="527231" cy="290867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164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16258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멘토링 트랙 참여 현황</a:t>
            </a:r>
            <a:r>
              <a:rPr lang="en-US" altLang="ko-KR" sz="1600" dirty="0"/>
              <a:t>(</a:t>
            </a:r>
            <a:r>
              <a:rPr lang="ko-KR" altLang="en-US" sz="1600" dirty="0"/>
              <a:t>프로젝트파트너신청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멘토링 트랙 현황에서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프로젝트파트너신청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>
                <a:latin typeface="+mj-ea"/>
                <a:ea typeface="+mj-ea"/>
              </a:rPr>
              <a:t>을 클릭하면 자신이 파트너 신청을 한 프로젝트 공고들을 볼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파트너 신청중인 프로젝트를 연도별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조건별로</a:t>
            </a:r>
            <a:r>
              <a:rPr lang="ko-KR" altLang="en-US" sz="1400" dirty="0">
                <a:latin typeface="+mj-ea"/>
                <a:ea typeface="+mj-ea"/>
              </a:rPr>
              <a:t> 검색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</a:rPr>
              <a:t>원하는 프로젝트를 선택할 경우 해당 </a:t>
            </a:r>
            <a:r>
              <a:rPr lang="en-US" altLang="ko-KR" sz="1400" dirty="0">
                <a:latin typeface="+mj-ea"/>
              </a:rPr>
              <a:t>[</a:t>
            </a:r>
            <a:r>
              <a:rPr lang="ko-KR" altLang="en-US" sz="1400" dirty="0">
                <a:latin typeface="+mj-ea"/>
              </a:rPr>
              <a:t>프로젝트 정보</a:t>
            </a:r>
            <a:r>
              <a:rPr lang="en-US" altLang="ko-KR" sz="1400" dirty="0">
                <a:latin typeface="+mj-ea"/>
              </a:rPr>
              <a:t>] </a:t>
            </a:r>
            <a:r>
              <a:rPr lang="ko-KR" altLang="en-US" sz="1400" dirty="0">
                <a:latin typeface="+mj-ea"/>
              </a:rPr>
              <a:t>페이지로 이동합니다</a:t>
            </a:r>
            <a:r>
              <a:rPr lang="en-US" altLang="ko-KR" sz="1400" dirty="0">
                <a:latin typeface="+mj-ea"/>
              </a:rPr>
              <a:t>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2ED81EB0-DBD0-4C82-BB4A-EB9431EF1587}"/>
              </a:ext>
            </a:extLst>
          </p:cNvPr>
          <p:cNvSpPr/>
          <p:nvPr/>
        </p:nvSpPr>
        <p:spPr>
          <a:xfrm>
            <a:off x="1429407" y="1266123"/>
            <a:ext cx="1418897" cy="3776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화살표: 오른쪽 67">
            <a:extLst>
              <a:ext uri="{FF2B5EF4-FFF2-40B4-BE49-F238E27FC236}">
                <a16:creationId xmlns:a16="http://schemas.microsoft.com/office/drawing/2014/main" xmlns="" id="{6389628E-E0E6-429F-BE18-B1472C3C8DD6}"/>
              </a:ext>
            </a:extLst>
          </p:cNvPr>
          <p:cNvSpPr/>
          <p:nvPr/>
        </p:nvSpPr>
        <p:spPr>
          <a:xfrm rot="14839728">
            <a:off x="2584688" y="1670954"/>
            <a:ext cx="527231" cy="290867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602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29094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멘토링 트랙 참여 현황</a:t>
            </a:r>
            <a:r>
              <a:rPr lang="en-US" altLang="ko-KR" sz="1600" dirty="0"/>
              <a:t>(</a:t>
            </a:r>
            <a:r>
              <a:rPr lang="ko-KR" altLang="en-US" sz="1600" dirty="0"/>
              <a:t>프로젝트팀구성완료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멘토링 트랙 현황에서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프로젝트팀구성완료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 err="1">
                <a:latin typeface="+mj-ea"/>
                <a:ea typeface="+mj-ea"/>
              </a:rPr>
              <a:t>를</a:t>
            </a:r>
            <a:r>
              <a:rPr lang="ko-KR" altLang="en-US" sz="1400" dirty="0">
                <a:latin typeface="+mj-ea"/>
                <a:ea typeface="+mj-ea"/>
              </a:rPr>
              <a:t> 클릭하면 </a:t>
            </a:r>
            <a:r>
              <a:rPr lang="ko-KR" altLang="en-US" sz="1400" dirty="0" err="1">
                <a:latin typeface="+mj-ea"/>
                <a:ea typeface="+mj-ea"/>
              </a:rPr>
              <a:t>팀구성이</a:t>
            </a:r>
            <a:r>
              <a:rPr lang="ko-KR" altLang="en-US" sz="1400" dirty="0">
                <a:latin typeface="+mj-ea"/>
                <a:ea typeface="+mj-ea"/>
              </a:rPr>
              <a:t> 완료된 프로젝트 공고를 볼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팀구성이</a:t>
            </a:r>
            <a:r>
              <a:rPr lang="ko-KR" altLang="en-US" sz="1400" dirty="0">
                <a:latin typeface="+mj-ea"/>
                <a:ea typeface="+mj-ea"/>
              </a:rPr>
              <a:t> 완료된 프로젝트를 연도별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조건별로</a:t>
            </a:r>
            <a:r>
              <a:rPr lang="ko-KR" altLang="en-US" sz="1400" dirty="0">
                <a:latin typeface="+mj-ea"/>
                <a:ea typeface="+mj-ea"/>
              </a:rPr>
              <a:t> 검색할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FontTx/>
              <a:buAutoNum type="arabicPeriod"/>
            </a:pPr>
            <a:r>
              <a:rPr lang="ko-KR" altLang="en-US" sz="1400" dirty="0">
                <a:latin typeface="+mj-ea"/>
              </a:rPr>
              <a:t>원하는 프로젝트를 선택할 경우 해당 </a:t>
            </a:r>
            <a:r>
              <a:rPr lang="en-US" altLang="ko-KR" sz="1400" dirty="0">
                <a:latin typeface="+mj-ea"/>
              </a:rPr>
              <a:t>[</a:t>
            </a:r>
            <a:r>
              <a:rPr lang="ko-KR" altLang="en-US" sz="1400" dirty="0">
                <a:latin typeface="+mj-ea"/>
              </a:rPr>
              <a:t>프로젝트 정보</a:t>
            </a:r>
            <a:r>
              <a:rPr lang="en-US" altLang="ko-KR" sz="1400" dirty="0">
                <a:latin typeface="+mj-ea"/>
              </a:rPr>
              <a:t>] </a:t>
            </a:r>
            <a:r>
              <a:rPr lang="ko-KR" altLang="en-US" sz="1400" dirty="0">
                <a:latin typeface="+mj-ea"/>
              </a:rPr>
              <a:t>페이지로 이동합니다</a:t>
            </a:r>
            <a:r>
              <a:rPr lang="en-US" altLang="ko-KR" sz="1400" dirty="0">
                <a:latin typeface="+mj-ea"/>
              </a:rPr>
              <a:t>.</a:t>
            </a:r>
          </a:p>
          <a:p>
            <a:pPr marL="342875" indent="-342875">
              <a:buAutoNum type="arabicPeriod"/>
            </a:pPr>
            <a:endParaRPr lang="en-US" altLang="ko-KR" sz="1400" dirty="0">
              <a:latin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2ED81EB0-DBD0-4C82-BB4A-EB9431EF1587}"/>
              </a:ext>
            </a:extLst>
          </p:cNvPr>
          <p:cNvSpPr/>
          <p:nvPr/>
        </p:nvSpPr>
        <p:spPr>
          <a:xfrm>
            <a:off x="2732686" y="1266123"/>
            <a:ext cx="1418897" cy="3776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화살표: 오른쪽 67">
            <a:extLst>
              <a:ext uri="{FF2B5EF4-FFF2-40B4-BE49-F238E27FC236}">
                <a16:creationId xmlns:a16="http://schemas.microsoft.com/office/drawing/2014/main" xmlns="" id="{6389628E-E0E6-429F-BE18-B1472C3C8DD6}"/>
              </a:ext>
            </a:extLst>
          </p:cNvPr>
          <p:cNvSpPr/>
          <p:nvPr/>
        </p:nvSpPr>
        <p:spPr>
          <a:xfrm rot="14839728">
            <a:off x="3887967" y="1670954"/>
            <a:ext cx="527231" cy="290867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854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40531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2. </a:t>
            </a:r>
            <a:r>
              <a:rPr lang="ko-KR" altLang="en-US" sz="1600" dirty="0"/>
              <a:t>멘토링 트랙 참여 현황</a:t>
            </a:r>
            <a:r>
              <a:rPr lang="en-US" altLang="ko-KR" sz="1600" dirty="0"/>
              <a:t>(</a:t>
            </a:r>
            <a:r>
              <a:rPr lang="ko-KR" altLang="en-US" sz="1600" dirty="0"/>
              <a:t>프로젝트개설신청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181588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멘토링 트랙 현황에서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프로젝트개설신청</a:t>
            </a:r>
            <a:r>
              <a:rPr lang="en-US" altLang="ko-KR" sz="1400" dirty="0">
                <a:latin typeface="+mj-ea"/>
                <a:ea typeface="+mj-ea"/>
              </a:rPr>
              <a:t>]</a:t>
            </a:r>
            <a:r>
              <a:rPr lang="ko-KR" altLang="en-US" sz="1400" dirty="0">
                <a:latin typeface="+mj-ea"/>
                <a:ea typeface="+mj-ea"/>
              </a:rPr>
              <a:t>을 클릭하면 자신이 프로젝트 개설을 신청한 프로젝트를 볼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개설신청한</a:t>
            </a:r>
            <a:r>
              <a:rPr lang="ko-KR" altLang="en-US" sz="1400" dirty="0">
                <a:latin typeface="+mj-ea"/>
                <a:ea typeface="+mj-ea"/>
              </a:rPr>
              <a:t> 프로젝트의 상태와 </a:t>
            </a:r>
            <a:r>
              <a:rPr lang="ko-KR" altLang="en-US" sz="1400" dirty="0" err="1">
                <a:latin typeface="+mj-ea"/>
                <a:ea typeface="+mj-ea"/>
              </a:rPr>
              <a:t>신청결과를</a:t>
            </a:r>
            <a:r>
              <a:rPr lang="ko-KR" altLang="en-US" sz="1400" dirty="0">
                <a:latin typeface="+mj-ea"/>
                <a:ea typeface="+mj-ea"/>
              </a:rPr>
              <a:t> 확인할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개설 승인은 각 프로젝트 </a:t>
            </a:r>
            <a:r>
              <a:rPr lang="ko-KR" altLang="en-US" sz="1400" dirty="0" err="1">
                <a:latin typeface="+mj-ea"/>
                <a:ea typeface="+mj-ea"/>
              </a:rPr>
              <a:t>트랙별</a:t>
            </a:r>
            <a:r>
              <a:rPr lang="ko-KR" altLang="en-US" sz="1400" dirty="0">
                <a:latin typeface="+mj-ea"/>
                <a:ea typeface="+mj-ea"/>
              </a:rPr>
              <a:t> 사이트 담당자들이 승인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반려 처리를 하며 그 결과가 화면에 나타납니다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진행개설</a:t>
            </a:r>
            <a:r>
              <a:rPr lang="ko-KR" altLang="en-US" sz="1400" dirty="0">
                <a:latin typeface="+mj-ea"/>
                <a:ea typeface="+mj-ea"/>
              </a:rPr>
              <a:t> 신청을 했던 프로젝트를 연도별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조건별로</a:t>
            </a:r>
            <a:r>
              <a:rPr lang="ko-KR" altLang="en-US" sz="1400" dirty="0">
                <a:latin typeface="+mj-ea"/>
                <a:ea typeface="+mj-ea"/>
              </a:rPr>
              <a:t> 검색할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</a:rPr>
              <a:t>원하는 프로젝트를 선택할 경우 해당 </a:t>
            </a:r>
            <a:r>
              <a:rPr lang="en-US" altLang="ko-KR" sz="1400" dirty="0">
                <a:latin typeface="+mj-ea"/>
              </a:rPr>
              <a:t>[</a:t>
            </a:r>
            <a:r>
              <a:rPr lang="ko-KR" altLang="en-US" sz="1400" dirty="0">
                <a:latin typeface="+mj-ea"/>
              </a:rPr>
              <a:t>프로젝트 정보</a:t>
            </a:r>
            <a:r>
              <a:rPr lang="en-US" altLang="ko-KR" sz="1400" dirty="0">
                <a:latin typeface="+mj-ea"/>
              </a:rPr>
              <a:t>] </a:t>
            </a:r>
            <a:r>
              <a:rPr lang="ko-KR" altLang="en-US" sz="1400" dirty="0">
                <a:latin typeface="+mj-ea"/>
              </a:rPr>
              <a:t>페이지로 이동합니다</a:t>
            </a:r>
            <a:r>
              <a:rPr lang="en-US" altLang="ko-KR" sz="1400" dirty="0">
                <a:latin typeface="+mj-ea"/>
              </a:rPr>
              <a:t>.</a:t>
            </a:r>
          </a:p>
          <a:p>
            <a:pPr marL="342875" indent="-342875">
              <a:buAutoNum type="arabicPeriod"/>
            </a:pPr>
            <a:endParaRPr lang="en-US" altLang="ko-KR" sz="1400" dirty="0">
              <a:latin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2ED81EB0-DBD0-4C82-BB4A-EB9431EF1587}"/>
              </a:ext>
            </a:extLst>
          </p:cNvPr>
          <p:cNvSpPr/>
          <p:nvPr/>
        </p:nvSpPr>
        <p:spPr>
          <a:xfrm>
            <a:off x="4035965" y="1266123"/>
            <a:ext cx="1418897" cy="3776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화살표: 오른쪽 67">
            <a:extLst>
              <a:ext uri="{FF2B5EF4-FFF2-40B4-BE49-F238E27FC236}">
                <a16:creationId xmlns:a16="http://schemas.microsoft.com/office/drawing/2014/main" xmlns="" id="{6389628E-E0E6-429F-BE18-B1472C3C8DD6}"/>
              </a:ext>
            </a:extLst>
          </p:cNvPr>
          <p:cNvSpPr/>
          <p:nvPr/>
        </p:nvSpPr>
        <p:spPr>
          <a:xfrm rot="14839728">
            <a:off x="5191246" y="1670954"/>
            <a:ext cx="527231" cy="290867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515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3. </a:t>
            </a:r>
            <a:r>
              <a:rPr lang="ko-KR" altLang="en-US" sz="1600" dirty="0"/>
              <a:t>개인정보수정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마이페이지에서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개인정보수정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비밀번호 재확인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비밀번호를 입력한 후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확인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개인정보 수정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lang="en-US" altLang="ko-KR" sz="1400" dirty="0">
              <a:latin typeface="+mj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274683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44700B46-9EA2-4B17-9114-A6E4E6F306EF}"/>
              </a:ext>
            </a:extLst>
          </p:cNvPr>
          <p:cNvSpPr/>
          <p:nvPr/>
        </p:nvSpPr>
        <p:spPr>
          <a:xfrm>
            <a:off x="2103433" y="3289652"/>
            <a:ext cx="2664296" cy="41330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3" name="화살표: 오른쪽 69">
            <a:extLst>
              <a:ext uri="{FF2B5EF4-FFF2-40B4-BE49-F238E27FC236}">
                <a16:creationId xmlns:a16="http://schemas.microsoft.com/office/drawing/2014/main" xmlns="" id="{3353E62F-C1BB-4C34-A619-7362E4E07A68}"/>
              </a:ext>
            </a:extLst>
          </p:cNvPr>
          <p:cNvSpPr/>
          <p:nvPr/>
        </p:nvSpPr>
        <p:spPr>
          <a:xfrm rot="14839728">
            <a:off x="4526201" y="3738547"/>
            <a:ext cx="507859" cy="239018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460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3. </a:t>
            </a:r>
            <a:r>
              <a:rPr lang="ko-KR" altLang="en-US" sz="1600" dirty="0"/>
              <a:t>개인정보수정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14087"/>
            <a:ext cx="6578671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개인정보 변경을 완료한 후</a:t>
            </a:r>
            <a:r>
              <a:rPr lang="en-US" altLang="ko-KR" sz="1400" dirty="0">
                <a:latin typeface="+mj-ea"/>
                <a:ea typeface="+mj-ea"/>
              </a:rPr>
              <a:t>, [</a:t>
            </a:r>
            <a:r>
              <a:rPr lang="ko-KR" altLang="en-US" sz="1400" dirty="0">
                <a:latin typeface="+mj-ea"/>
                <a:ea typeface="+mj-ea"/>
              </a:rPr>
              <a:t>수정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변경된 정보가 저장됩니다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</a:rPr>
              <a:t>회원탈퇴를 원하는 경우에는 페이지 하단의 </a:t>
            </a:r>
            <a:r>
              <a:rPr lang="en-US" altLang="ko-KR" sz="1400" dirty="0">
                <a:latin typeface="+mj-ea"/>
              </a:rPr>
              <a:t>[</a:t>
            </a:r>
            <a:r>
              <a:rPr lang="ko-KR" altLang="en-US" sz="1400" dirty="0">
                <a:latin typeface="+mj-ea"/>
              </a:rPr>
              <a:t>회원탈퇴</a:t>
            </a:r>
            <a:r>
              <a:rPr lang="en-US" altLang="ko-KR" sz="1400" dirty="0">
                <a:latin typeface="+mj-ea"/>
              </a:rPr>
              <a:t>] </a:t>
            </a:r>
            <a:r>
              <a:rPr lang="ko-KR" altLang="en-US" sz="1400" dirty="0">
                <a:latin typeface="+mj-ea"/>
              </a:rPr>
              <a:t>버튼을 클릭합니다</a:t>
            </a:r>
            <a:r>
              <a:rPr lang="en-US" altLang="ko-KR" sz="1400" dirty="0">
                <a:latin typeface="+mj-ea"/>
              </a:rPr>
              <a:t>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5167547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44700B46-9EA2-4B17-9114-A6E4E6F306EF}"/>
              </a:ext>
            </a:extLst>
          </p:cNvPr>
          <p:cNvSpPr/>
          <p:nvPr/>
        </p:nvSpPr>
        <p:spPr>
          <a:xfrm>
            <a:off x="5896306" y="5992866"/>
            <a:ext cx="463543" cy="24957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화살표: 오른쪽 69">
            <a:extLst>
              <a:ext uri="{FF2B5EF4-FFF2-40B4-BE49-F238E27FC236}">
                <a16:creationId xmlns:a16="http://schemas.microsoft.com/office/drawing/2014/main" xmlns="" id="{3353E62F-C1BB-4C34-A619-7362E4E07A68}"/>
              </a:ext>
            </a:extLst>
          </p:cNvPr>
          <p:cNvSpPr/>
          <p:nvPr/>
        </p:nvSpPr>
        <p:spPr>
          <a:xfrm rot="7454219">
            <a:off x="6118517" y="5652982"/>
            <a:ext cx="482247" cy="239018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31" y="6326416"/>
            <a:ext cx="5612498" cy="654110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44700B46-9EA2-4B17-9114-A6E4E6F306EF}"/>
              </a:ext>
            </a:extLst>
          </p:cNvPr>
          <p:cNvSpPr/>
          <p:nvPr/>
        </p:nvSpPr>
        <p:spPr>
          <a:xfrm>
            <a:off x="5402553" y="6696782"/>
            <a:ext cx="792088" cy="2959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" name="화살표: 오른쪽 69">
            <a:extLst>
              <a:ext uri="{FF2B5EF4-FFF2-40B4-BE49-F238E27FC236}">
                <a16:creationId xmlns:a16="http://schemas.microsoft.com/office/drawing/2014/main" xmlns="" id="{3353E62F-C1BB-4C34-A619-7362E4E07A68}"/>
              </a:ext>
            </a:extLst>
          </p:cNvPr>
          <p:cNvSpPr/>
          <p:nvPr/>
        </p:nvSpPr>
        <p:spPr>
          <a:xfrm rot="7764511">
            <a:off x="5931845" y="6385102"/>
            <a:ext cx="482247" cy="239018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067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27302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 err="1"/>
              <a:t>신분관리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마이페이지에서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개인신분관리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비밀번호 재확인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비밀번호를 입력한 후 </a:t>
            </a: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확인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개인신분관리 페이지로 이동합니다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lang="en-US" altLang="ko-KR" sz="1400" dirty="0">
              <a:latin typeface="+mj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44700B46-9EA2-4B17-9114-A6E4E6F306EF}"/>
              </a:ext>
            </a:extLst>
          </p:cNvPr>
          <p:cNvSpPr/>
          <p:nvPr/>
        </p:nvSpPr>
        <p:spPr>
          <a:xfrm>
            <a:off x="2103433" y="3289652"/>
            <a:ext cx="2664296" cy="41330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3" name="화살표: 오른쪽 69">
            <a:extLst>
              <a:ext uri="{FF2B5EF4-FFF2-40B4-BE49-F238E27FC236}">
                <a16:creationId xmlns:a16="http://schemas.microsoft.com/office/drawing/2014/main" xmlns="" id="{3353E62F-C1BB-4C34-A619-7362E4E07A68}"/>
              </a:ext>
            </a:extLst>
          </p:cNvPr>
          <p:cNvSpPr/>
          <p:nvPr/>
        </p:nvSpPr>
        <p:spPr>
          <a:xfrm rot="14839728">
            <a:off x="4526201" y="3738547"/>
            <a:ext cx="507859" cy="239018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425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4. </a:t>
            </a:r>
            <a:r>
              <a:rPr lang="ko-KR" altLang="en-US" sz="1600" dirty="0" err="1"/>
              <a:t>신분관리</a:t>
            </a:r>
            <a:r>
              <a:rPr lang="en-US" altLang="ko-KR" sz="1600" dirty="0"/>
              <a:t>(</a:t>
            </a:r>
            <a:r>
              <a:rPr lang="ko-KR" altLang="en-US" sz="1600" dirty="0"/>
              <a:t>계속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 err="1">
                <a:latin typeface="+mj-ea"/>
                <a:ea typeface="+mj-ea"/>
              </a:rPr>
              <a:t>신분관리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란에는 현재 신분이 나타납니다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현재신분변경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란에는 이전에 </a:t>
            </a:r>
            <a:r>
              <a:rPr lang="ko-KR" altLang="en-US" sz="1400" dirty="0" err="1">
                <a:latin typeface="+mj-ea"/>
                <a:ea typeface="+mj-ea"/>
              </a:rPr>
              <a:t>변경했었던</a:t>
            </a:r>
            <a:r>
              <a:rPr lang="ko-KR" altLang="en-US" sz="1400" dirty="0">
                <a:latin typeface="+mj-ea"/>
                <a:ea typeface="+mj-ea"/>
              </a:rPr>
              <a:t> 신분이 나타납니다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>
                <a:latin typeface="+mj-ea"/>
                <a:ea typeface="+mj-ea"/>
              </a:rPr>
              <a:t>신분추가선택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란에서는 원하는 신분을 추가할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신분 추가 후 자동 로그아웃이 되고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로그인 시 변경된 신분이 적용됩니다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endParaRPr lang="en-US" altLang="ko-KR" sz="1400" dirty="0">
              <a:latin typeface="+mj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487602" cy="6133237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A5AE8311-7BD2-458A-9C02-4EB6ABECB14A}"/>
              </a:ext>
            </a:extLst>
          </p:cNvPr>
          <p:cNvSpPr/>
          <p:nvPr/>
        </p:nvSpPr>
        <p:spPr>
          <a:xfrm>
            <a:off x="409941" y="1441668"/>
            <a:ext cx="1337175" cy="2804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화살표: 오른쪽 34">
            <a:extLst>
              <a:ext uri="{FF2B5EF4-FFF2-40B4-BE49-F238E27FC236}">
                <a16:creationId xmlns:a16="http://schemas.microsoft.com/office/drawing/2014/main" xmlns="" id="{514275FB-D866-4E32-8ABB-9608FEAE1E63}"/>
              </a:ext>
            </a:extLst>
          </p:cNvPr>
          <p:cNvSpPr/>
          <p:nvPr/>
        </p:nvSpPr>
        <p:spPr>
          <a:xfrm rot="14839728">
            <a:off x="1501601" y="1871205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3EC15997-E7AD-43CF-9FA6-CF529977D5ED}"/>
              </a:ext>
            </a:extLst>
          </p:cNvPr>
          <p:cNvSpPr/>
          <p:nvPr/>
        </p:nvSpPr>
        <p:spPr>
          <a:xfrm>
            <a:off x="1634077" y="3673917"/>
            <a:ext cx="3528392" cy="66464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6" name="화살표: 오른쪽 47">
            <a:extLst>
              <a:ext uri="{FF2B5EF4-FFF2-40B4-BE49-F238E27FC236}">
                <a16:creationId xmlns:a16="http://schemas.microsoft.com/office/drawing/2014/main" xmlns="" id="{4F9681A8-E753-4196-9281-E9BFE0237438}"/>
              </a:ext>
            </a:extLst>
          </p:cNvPr>
          <p:cNvSpPr/>
          <p:nvPr/>
        </p:nvSpPr>
        <p:spPr>
          <a:xfrm rot="14839728">
            <a:off x="4800716" y="4445601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247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III. </a:t>
            </a:r>
            <a:r>
              <a:rPr lang="ko-KR" altLang="en-US" b="1" dirty="0" err="1"/>
              <a:t>마이페이지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 err="1"/>
              <a:t>쪽지함관리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받은쪽지함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95410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사용자들이 받은 쪽지를 확인할 수 있는 </a:t>
            </a:r>
            <a:r>
              <a:rPr lang="ko-KR" altLang="en-US" sz="1400" dirty="0" err="1">
                <a:latin typeface="+mj-ea"/>
                <a:ea typeface="+mj-ea"/>
              </a:rPr>
              <a:t>받은쪽지함입니다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받은쪽지함에는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dirty="0" err="1">
                <a:latin typeface="+mj-ea"/>
                <a:ea typeface="+mj-ea"/>
              </a:rPr>
              <a:t>보낸사람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내용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보낸시간이</a:t>
            </a:r>
            <a:r>
              <a:rPr lang="ko-KR" altLang="en-US" sz="1400" dirty="0">
                <a:latin typeface="+mj-ea"/>
                <a:ea typeface="+mj-ea"/>
              </a:rPr>
              <a:t> 표시됩니다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내용을 클릭하면 쪽지 전체 내용을 확인할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체크박스를 선택하여 쪽지를 삭제 또는 </a:t>
            </a:r>
            <a:r>
              <a:rPr lang="ko-KR" altLang="en-US" sz="1400" dirty="0" err="1">
                <a:latin typeface="+mj-ea"/>
                <a:ea typeface="+mj-ea"/>
              </a:rPr>
              <a:t>중요지정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취소가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lang="en-US" altLang="ko-KR" sz="1400" dirty="0">
              <a:latin typeface="+mj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3764429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EED86C54-6613-40CC-9A57-3EF647FE400E}"/>
              </a:ext>
            </a:extLst>
          </p:cNvPr>
          <p:cNvSpPr/>
          <p:nvPr/>
        </p:nvSpPr>
        <p:spPr>
          <a:xfrm>
            <a:off x="1535350" y="3145714"/>
            <a:ext cx="1845386" cy="2880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3" name="화살표: 오른쪽 61">
            <a:extLst>
              <a:ext uri="{FF2B5EF4-FFF2-40B4-BE49-F238E27FC236}">
                <a16:creationId xmlns:a16="http://schemas.microsoft.com/office/drawing/2014/main" xmlns="" id="{F1DD23D9-6063-4F34-AE70-AD0259BADA28}"/>
              </a:ext>
            </a:extLst>
          </p:cNvPr>
          <p:cNvSpPr/>
          <p:nvPr/>
        </p:nvSpPr>
        <p:spPr>
          <a:xfrm rot="6663562">
            <a:off x="1641061" y="3626445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5" y="4113403"/>
            <a:ext cx="4164321" cy="139970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885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55" y="189186"/>
            <a:ext cx="609267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프로젝트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5. </a:t>
            </a:r>
            <a:r>
              <a:rPr lang="ko-KR" altLang="en-US" sz="1600" dirty="0" err="1"/>
              <a:t>쪽지함관리</a:t>
            </a:r>
            <a:r>
              <a:rPr lang="en-US" altLang="ko-KR" sz="1600" dirty="0"/>
              <a:t>(</a:t>
            </a:r>
            <a:r>
              <a:rPr lang="ko-KR" altLang="en-US" sz="1600" dirty="0" err="1"/>
              <a:t>보낸쪽지함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57655" y="7277147"/>
            <a:ext cx="6578671" cy="13849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사용자들이 보낸 쪽지를 확인할 수 있는 </a:t>
            </a:r>
            <a:r>
              <a:rPr lang="ko-KR" altLang="en-US" sz="1400" dirty="0" err="1">
                <a:latin typeface="+mj-ea"/>
                <a:ea typeface="+mj-ea"/>
              </a:rPr>
              <a:t>보낸쪽지함입니다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 err="1">
                <a:latin typeface="+mj-ea"/>
                <a:ea typeface="+mj-ea"/>
              </a:rPr>
              <a:t>보낸쪽지함에는</a:t>
            </a:r>
            <a:r>
              <a:rPr lang="ko-KR" altLang="en-US" sz="1400" dirty="0">
                <a:latin typeface="+mj-ea"/>
                <a:ea typeface="+mj-ea"/>
              </a:rPr>
              <a:t> </a:t>
            </a:r>
            <a:r>
              <a:rPr lang="ko-KR" altLang="en-US" sz="1400" dirty="0" err="1">
                <a:latin typeface="+mj-ea"/>
                <a:ea typeface="+mj-ea"/>
              </a:rPr>
              <a:t>보낸사람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내용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보낸시간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상대방 </a:t>
            </a:r>
            <a:r>
              <a:rPr lang="ko-KR" altLang="en-US" sz="1400" dirty="0" err="1">
                <a:latin typeface="+mj-ea"/>
                <a:ea typeface="+mj-ea"/>
              </a:rPr>
              <a:t>확인여부가</a:t>
            </a:r>
            <a:r>
              <a:rPr lang="ko-KR" altLang="en-US" sz="1400" dirty="0">
                <a:latin typeface="+mj-ea"/>
                <a:ea typeface="+mj-ea"/>
              </a:rPr>
              <a:t> 표시됩니다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내용을 클릭하면 쪽지 전체 내용을 확인할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ko-KR" altLang="en-US" sz="1400" dirty="0">
                <a:latin typeface="+mj-ea"/>
                <a:ea typeface="+mj-ea"/>
              </a:rPr>
              <a:t>체크박스를 선택하여 쪽지를 삭제 또는 </a:t>
            </a:r>
            <a:r>
              <a:rPr lang="ko-KR" altLang="en-US" sz="1400" dirty="0" err="1">
                <a:latin typeface="+mj-ea"/>
                <a:ea typeface="+mj-ea"/>
              </a:rPr>
              <a:t>중요지정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>
                <a:latin typeface="+mj-ea"/>
                <a:ea typeface="+mj-ea"/>
              </a:rPr>
              <a:t>취소가 가능합니다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</a:p>
          <a:p>
            <a:pPr marL="342875" indent="-342875">
              <a:buAutoNum type="arabicPeriod"/>
            </a:pPr>
            <a:r>
              <a:rPr lang="en-US" altLang="ko-KR" sz="1400" dirty="0">
                <a:latin typeface="+mj-ea"/>
                <a:ea typeface="+mj-ea"/>
              </a:rPr>
              <a:t>[</a:t>
            </a:r>
            <a:r>
              <a:rPr lang="ko-KR" altLang="en-US" sz="1400" dirty="0" err="1">
                <a:latin typeface="+mj-ea"/>
                <a:ea typeface="+mj-ea"/>
              </a:rPr>
              <a:t>쪽지쓰기</a:t>
            </a:r>
            <a:r>
              <a:rPr lang="en-US" altLang="ko-KR" sz="1400" dirty="0">
                <a:latin typeface="+mj-ea"/>
                <a:ea typeface="+mj-ea"/>
              </a:rPr>
              <a:t>] </a:t>
            </a:r>
            <a:r>
              <a:rPr lang="ko-KR" altLang="en-US" sz="1400" dirty="0">
                <a:latin typeface="+mj-ea"/>
                <a:ea typeface="+mj-ea"/>
              </a:rPr>
              <a:t>버튼을 클릭하면 쪽지 작성화면으로 이동하며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 err="1">
                <a:latin typeface="+mj-ea"/>
                <a:ea typeface="+mj-ea"/>
              </a:rPr>
              <a:t>회원검색</a:t>
            </a:r>
            <a:r>
              <a:rPr lang="ko-KR" altLang="en-US" sz="1400" dirty="0">
                <a:latin typeface="+mj-ea"/>
                <a:ea typeface="+mj-ea"/>
              </a:rPr>
              <a:t> 버튼을 사용하여 사용자들에게 쪽지를 보낼 수 있습니다</a:t>
            </a:r>
            <a:r>
              <a:rPr lang="en-US" altLang="ko-KR" sz="1400" dirty="0">
                <a:latin typeface="+mj-ea"/>
                <a:ea typeface="+mj-ea"/>
              </a:rPr>
              <a:t>.</a:t>
            </a:r>
            <a:endParaRPr lang="en-US" altLang="ko-KR" sz="1400" dirty="0">
              <a:latin typeface="+mj-ea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55" y="1066349"/>
            <a:ext cx="6578671" cy="375057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EED86C54-6613-40CC-9A57-3EF647FE400E}"/>
              </a:ext>
            </a:extLst>
          </p:cNvPr>
          <p:cNvSpPr/>
          <p:nvPr/>
        </p:nvSpPr>
        <p:spPr>
          <a:xfrm>
            <a:off x="1504333" y="3441124"/>
            <a:ext cx="704250" cy="2880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5" name="화살표: 오른쪽 61">
            <a:extLst>
              <a:ext uri="{FF2B5EF4-FFF2-40B4-BE49-F238E27FC236}">
                <a16:creationId xmlns:a16="http://schemas.microsoft.com/office/drawing/2014/main" xmlns="" id="{F1DD23D9-6063-4F34-AE70-AD0259BADA28}"/>
              </a:ext>
            </a:extLst>
          </p:cNvPr>
          <p:cNvSpPr/>
          <p:nvPr/>
        </p:nvSpPr>
        <p:spPr>
          <a:xfrm rot="5400000">
            <a:off x="1573028" y="3884976"/>
            <a:ext cx="648072" cy="336436"/>
          </a:xfrm>
          <a:prstGeom prst="rightArrow">
            <a:avLst>
              <a:gd name="adj1" fmla="val 50000"/>
              <a:gd name="adj2" fmla="val 83974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 err="1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8" y="4347197"/>
            <a:ext cx="3815255" cy="130345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2994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</TotalTime>
  <Words>4079</Words>
  <Application>Microsoft Office PowerPoint</Application>
  <PresentationFormat>화면 슬라이드 쇼(4:3)</PresentationFormat>
  <Paragraphs>447</Paragraphs>
  <Slides>107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107</vt:i4>
      </vt:variant>
    </vt:vector>
  </HeadingPairs>
  <TitlesOfParts>
    <vt:vector size="113" baseType="lpstr">
      <vt:lpstr>돋움</vt:lpstr>
      <vt:lpstr>맑은 고딕</vt:lpstr>
      <vt:lpstr>Arial</vt:lpstr>
      <vt:lpstr>Calibri</vt:lpstr>
      <vt:lpstr>Calibri Light</vt:lpstr>
      <vt:lpstr>Office 테마</vt:lpstr>
      <vt:lpstr>멘토링 웹사이트 매뉴얼 MENTORING MENTORING WEBSITE MANUAL</vt:lpstr>
      <vt:lpstr>목차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목차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목차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안 지언</dc:creator>
  <cp:lastModifiedBy>IT02</cp:lastModifiedBy>
  <cp:revision>27</cp:revision>
  <dcterms:created xsi:type="dcterms:W3CDTF">2019-07-30T04:30:13Z</dcterms:created>
  <dcterms:modified xsi:type="dcterms:W3CDTF">2019-09-05T04:17:36Z</dcterms:modified>
</cp:coreProperties>
</file>