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77" y="-7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5BF8E-6479-4C75-B6FD-03A8B6CD4F2C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6CA69-6C1A-4DC3-A253-FA4E707AC8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6746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BD1D3B-572B-4C04-9DF8-3D4BA5BCC1FE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5392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D73-2EF7-4F8B-90F9-60A95558717C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55725-3FDB-47B5-8FFC-528734BB21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4877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D73-2EF7-4F8B-90F9-60A95558717C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55725-3FDB-47B5-8FFC-528734BB21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9494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D73-2EF7-4F8B-90F9-60A95558717C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55725-3FDB-47B5-8FFC-528734BB21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762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D73-2EF7-4F8B-90F9-60A95558717C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55725-3FDB-47B5-8FFC-528734BB21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2221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D73-2EF7-4F8B-90F9-60A95558717C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55725-3FDB-47B5-8FFC-528734BB21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7758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D73-2EF7-4F8B-90F9-60A95558717C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55725-3FDB-47B5-8FFC-528734BB21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796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D73-2EF7-4F8B-90F9-60A95558717C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55725-3FDB-47B5-8FFC-528734BB21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7330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D73-2EF7-4F8B-90F9-60A95558717C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55725-3FDB-47B5-8FFC-528734BB21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048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D73-2EF7-4F8B-90F9-60A95558717C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55725-3FDB-47B5-8FFC-528734BB21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7433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D73-2EF7-4F8B-90F9-60A95558717C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55725-3FDB-47B5-8FFC-528734BB21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3817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D73-2EF7-4F8B-90F9-60A95558717C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55725-3FDB-47B5-8FFC-528734BB21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1482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0AD73-2EF7-4F8B-90F9-60A95558717C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55725-3FDB-47B5-8FFC-528734BB21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0037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tmp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tmp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263326" y="2295358"/>
            <a:ext cx="439248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36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" panose="020B0600000101010101" pitchFamily="50" charset="-127"/>
                <a:ea typeface="나눔스퀘어" panose="020B0600000101010101" pitchFamily="50" charset="-127"/>
              </a:rPr>
              <a:t>앱</a:t>
            </a:r>
            <a:r>
              <a:rPr lang="ko-KR" alt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" panose="020B0600000101010101" pitchFamily="50" charset="-127"/>
                <a:ea typeface="나눔스퀘어" panose="020B0600000101010101" pitchFamily="50" charset="-127"/>
              </a:rPr>
              <a:t> 가맹점 사용매뉴얼</a:t>
            </a:r>
            <a:endParaRPr lang="en-US" altLang="ko-KR" sz="36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883350" y="5157192"/>
            <a:ext cx="13773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2022. 1.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26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2115550"/>
            <a:ext cx="1870452" cy="881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20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64973" y="539095"/>
            <a:ext cx="7939475" cy="21698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서울사랑상품권은 </a:t>
            </a: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서울</a:t>
            </a:r>
            <a:r>
              <a:rPr lang="en-US" altLang="ko-KR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P</a:t>
            </a: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ay+, </a:t>
            </a: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신한</a:t>
            </a: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SOL, </a:t>
            </a:r>
            <a:r>
              <a:rPr lang="ko-KR" altLang="en-US" sz="1000" spc="-60" dirty="0" err="1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티머니페이</a:t>
            </a: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, </a:t>
            </a:r>
            <a:r>
              <a:rPr lang="ko-KR" altLang="en-US" sz="1000" spc="-60" dirty="0" err="1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머니트리</a:t>
            </a: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 </a:t>
            </a:r>
            <a:r>
              <a:rPr lang="ko-KR" altLang="en-US" sz="1000" spc="-60" dirty="0" err="1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앱에서</a:t>
            </a: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 구매와 결제가 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가능합니다</a:t>
            </a: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.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  <a:sym typeface="Arial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1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만원 이상 만원 단위로 </a:t>
            </a:r>
            <a:r>
              <a:rPr lang="ko-KR" altLang="en-US" sz="1000" spc="-60" dirty="0" err="1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상품권별</a:t>
            </a: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 </a:t>
            </a: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70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만원까지 구매됩니다</a:t>
            </a: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.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  <a:sym typeface="Arial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기간 제한 없이 구매취소 가능하며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계좌구매건에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한해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60%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이상 사용시 환불 가능합니다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신용카드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구매건은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구매취소만 가능하고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환불 및 선물하기가 불가합니다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회원 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가입 </a:t>
            </a: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시 </a:t>
            </a:r>
            <a:r>
              <a:rPr lang="ko-KR" altLang="en-US" sz="1000" spc="-60" dirty="0" err="1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상품권별</a:t>
            </a: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 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초기 보유한도는</a:t>
            </a:r>
            <a:r>
              <a:rPr lang="en-US" altLang="ko-KR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 50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만원이고</a:t>
            </a:r>
            <a:r>
              <a:rPr lang="en-US" altLang="ko-KR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, 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구매계좌 등록 시 </a:t>
            </a:r>
            <a:r>
              <a:rPr lang="en-US" altLang="ko-KR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200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만원으로 증액됩니다</a:t>
            </a: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정책수당 </a:t>
            </a:r>
            <a:r>
              <a:rPr lang="ko-KR" altLang="en-US" sz="1000" spc="-60" dirty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지급액은 보유한도에 포함되지 </a:t>
            </a:r>
            <a:r>
              <a:rPr lang="ko-KR" altLang="en-US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않습니다</a:t>
            </a:r>
            <a:r>
              <a:rPr lang="en-US" altLang="ko-KR" sz="1000" spc="-60" dirty="0" smtClean="0">
                <a:latin typeface="나눔스퀘어" panose="020B0600000101010101" pitchFamily="50" charset="-127"/>
                <a:ea typeface="나눔스퀘어" panose="020B0600000101010101" pitchFamily="50" charset="-127"/>
                <a:cs typeface="Arial"/>
                <a:sym typeface="Arial"/>
              </a:rPr>
              <a:t>.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  <a:sym typeface="Arial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기존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제로페이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(2021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년 이전 가입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및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2022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년 이후 신규 서울사랑상품권 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가맹점에서 사용 가능합니다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백화점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대형마트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유흥주점 등 일부 업종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연 매출액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10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억원을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초과하는 입시학원 등은 서울페이플러스 가맹점 신청이 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불가합니다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 </a:t>
            </a: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대금지금은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이용일 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D+2 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입니다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endParaRPr lang="en-US" altLang="ko-KR" sz="1000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81578"/>
              </p:ext>
            </p:extLst>
          </p:nvPr>
        </p:nvGraphicFramePr>
        <p:xfrm>
          <a:off x="633501" y="188640"/>
          <a:ext cx="7899312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86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806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신한세빛 L" panose="020B0303000000000000" pitchFamily="50" charset="-127"/>
                          <a:ea typeface="신한세빛 L" panose="020B0303000000000000" pitchFamily="50" charset="-127"/>
                        </a:rPr>
                        <a:t>꼭</a:t>
                      </a:r>
                      <a:r>
                        <a:rPr kumimoji="0" lang="en-US" altLang="ko-K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신한세빛 L" panose="020B0303000000000000" pitchFamily="50" charset="-127"/>
                          <a:ea typeface="신한세빛 L" panose="020B0303000000000000" pitchFamily="50" charset="-127"/>
                        </a:rPr>
                        <a:t>! </a:t>
                      </a:r>
                      <a:r>
                        <a:rPr kumimoji="0" lang="ko-KR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신한세빛 L" panose="020B0303000000000000" pitchFamily="50" charset="-127"/>
                          <a:ea typeface="신한세빛 L" panose="020B0303000000000000" pitchFamily="50" charset="-127"/>
                        </a:rPr>
                        <a:t>알아두세요</a:t>
                      </a: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신한세빛 L" panose="020B0303000000000000" pitchFamily="50" charset="-127"/>
                          <a:ea typeface="신한세빛 L" panose="020B0303000000000000" pitchFamily="50" charset="-127"/>
                          <a:cs typeface="+mn-cs"/>
                        </a:rPr>
                        <a:t>▲ </a:t>
                      </a:r>
                      <a:endParaRPr kumimoji="0" lang="ko-KR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신한세빛 L" panose="020B0303000000000000" pitchFamily="50" charset="-127"/>
                        <a:ea typeface="신한세빛 L" panose="020B0303000000000000" pitchFamily="50" charset="-127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350" y="3861048"/>
            <a:ext cx="65913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902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199696" y="3075796"/>
            <a:ext cx="8482543" cy="360040"/>
          </a:xfrm>
          <a:prstGeom prst="rect">
            <a:avLst/>
          </a:prstGeom>
          <a:gradFill>
            <a:gsLst>
              <a:gs pos="62000">
                <a:schemeClr val="accent1">
                  <a:lumMod val="5000"/>
                  <a:lumOff val="95000"/>
                </a:schemeClr>
              </a:gs>
              <a:gs pos="100000">
                <a:srgbClr val="AAAAFC"/>
              </a:gs>
            </a:gsLst>
            <a:lin ang="5400000" scaled="1"/>
          </a:gra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10554" y="4988393"/>
            <a:ext cx="6509523" cy="339554"/>
          </a:xfrm>
          <a:prstGeom prst="rect">
            <a:avLst/>
          </a:prstGeom>
          <a:gradFill>
            <a:gsLst>
              <a:gs pos="62000">
                <a:schemeClr val="accent1">
                  <a:lumMod val="5000"/>
                  <a:lumOff val="95000"/>
                </a:schemeClr>
              </a:gs>
              <a:gs pos="100000">
                <a:srgbClr val="AAAAFC"/>
              </a:gs>
            </a:gsLst>
            <a:lin ang="5400000" scaled="1"/>
          </a:gra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79512" y="1424235"/>
            <a:ext cx="4896544" cy="360040"/>
          </a:xfrm>
          <a:prstGeom prst="rect">
            <a:avLst/>
          </a:prstGeom>
          <a:gradFill>
            <a:gsLst>
              <a:gs pos="62000">
                <a:schemeClr val="accent1">
                  <a:lumMod val="5000"/>
                  <a:lumOff val="95000"/>
                </a:schemeClr>
              </a:gs>
              <a:gs pos="100000">
                <a:srgbClr val="AAAAFC"/>
              </a:gs>
            </a:gsLst>
            <a:lin ang="5400000" scaled="1"/>
          </a:gra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6425" y="1424235"/>
            <a:ext cx="8496943" cy="5332776"/>
          </a:xfrm>
        </p:spPr>
        <p:txBody>
          <a:bodyPr>
            <a:noAutofit/>
          </a:bodyPr>
          <a:lstStyle/>
          <a:p>
            <a:pPr algn="l"/>
            <a:r>
              <a:rPr lang="en-US" altLang="ko-KR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Q1.</a:t>
            </a:r>
            <a:r>
              <a:rPr lang="ko-KR" altLang="en-US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서울페이</a:t>
            </a:r>
            <a:r>
              <a:rPr lang="en-US" altLang="ko-KR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+ </a:t>
            </a:r>
            <a:r>
              <a:rPr lang="ko-KR" altLang="en-US" sz="1800" b="1" dirty="0" err="1" smtClean="0">
                <a:latin typeface="HY강M" panose="02030600000101010101" pitchFamily="18" charset="-127"/>
                <a:ea typeface="HY강M" panose="02030600000101010101" pitchFamily="18" charset="-127"/>
              </a:rPr>
              <a:t>앱은</a:t>
            </a:r>
            <a:r>
              <a:rPr lang="ko-KR" altLang="en-US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반드시 </a:t>
            </a:r>
            <a:r>
              <a:rPr lang="ko-KR" altLang="en-US" sz="1800" b="1" dirty="0" err="1" smtClean="0">
                <a:latin typeface="HY강M" panose="02030600000101010101" pitchFamily="18" charset="-127"/>
                <a:ea typeface="HY강M" panose="02030600000101010101" pitchFamily="18" charset="-127"/>
              </a:rPr>
              <a:t>설치해야하나요</a:t>
            </a:r>
            <a:r>
              <a:rPr lang="en-US" altLang="ko-KR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?</a:t>
            </a:r>
            <a:br>
              <a:rPr lang="en-US" altLang="ko-KR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</a:br>
            <a:r>
              <a:rPr lang="en-US" altLang="ko-KR" sz="8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/>
            </a:r>
            <a:br>
              <a:rPr lang="en-US" altLang="ko-KR" sz="800" dirty="0" smtClean="0">
                <a:latin typeface="HY강M" panose="02030600000101010101" pitchFamily="18" charset="-127"/>
                <a:ea typeface="HY강M" panose="02030600000101010101" pitchFamily="18" charset="-127"/>
              </a:rPr>
            </a:b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A1. 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네</a:t>
            </a: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. 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원활한 상품권 결제를 위해 반드시 설치하셔야 합니다</a:t>
            </a: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. 1</a:t>
            </a:r>
            <a:r>
              <a:rPr lang="ko-KR" altLang="en-US" sz="1600" dirty="0">
                <a:latin typeface="HY강M" panose="02030600000101010101" pitchFamily="18" charset="-127"/>
                <a:ea typeface="HY강M" panose="02030600000101010101" pitchFamily="18" charset="-127"/>
              </a:rPr>
              <a:t>월 </a:t>
            </a:r>
            <a:r>
              <a:rPr lang="en-US" altLang="ko-KR" sz="1600" dirty="0">
                <a:latin typeface="HY강M" panose="02030600000101010101" pitchFamily="18" charset="-127"/>
                <a:ea typeface="HY강M" panose="02030600000101010101" pitchFamily="18" charset="-127"/>
              </a:rPr>
              <a:t>24</a:t>
            </a:r>
            <a:r>
              <a:rPr lang="ko-KR" altLang="en-US" sz="1600" dirty="0">
                <a:latin typeface="HY강M" panose="02030600000101010101" pitchFamily="18" charset="-127"/>
                <a:ea typeface="HY강M" panose="02030600000101010101" pitchFamily="18" charset="-127"/>
              </a:rPr>
              <a:t>일 신규 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발행  되는 </a:t>
            </a:r>
            <a:r>
              <a:rPr lang="ko-KR" altLang="en-US" sz="1600" dirty="0">
                <a:latin typeface="HY강M" panose="02030600000101010101" pitchFamily="18" charset="-127"/>
                <a:ea typeface="HY강M" panose="02030600000101010101" pitchFamily="18" charset="-127"/>
              </a:rPr>
              <a:t>서울사랑상품권은 </a:t>
            </a:r>
            <a:r>
              <a:rPr lang="ko-KR" altLang="en-US" sz="1600" dirty="0" err="1">
                <a:latin typeface="HY강M" panose="02030600000101010101" pitchFamily="18" charset="-127"/>
                <a:ea typeface="HY강M" panose="02030600000101010101" pitchFamily="18" charset="-127"/>
              </a:rPr>
              <a:t>신규앱인</a:t>
            </a:r>
            <a:r>
              <a:rPr lang="ko-KR" altLang="en-US" sz="1600" dirty="0">
                <a:latin typeface="HY강M" panose="02030600000101010101" pitchFamily="18" charset="-127"/>
                <a:ea typeface="HY강M" panose="02030600000101010101" pitchFamily="18" charset="-127"/>
              </a:rPr>
              <a:t> 서울페이</a:t>
            </a:r>
            <a:r>
              <a:rPr lang="en-US" altLang="ko-KR" sz="1600" dirty="0">
                <a:latin typeface="HY강M" panose="02030600000101010101" pitchFamily="18" charset="-127"/>
                <a:ea typeface="HY강M" panose="02030600000101010101" pitchFamily="18" charset="-127"/>
              </a:rPr>
              <a:t>+</a:t>
            </a:r>
            <a:r>
              <a:rPr lang="ko-KR" altLang="en-US" sz="1600" dirty="0">
                <a:latin typeface="HY강M" panose="02030600000101010101" pitchFamily="18" charset="-127"/>
                <a:ea typeface="HY강M" panose="02030600000101010101" pitchFamily="18" charset="-127"/>
              </a:rPr>
              <a:t>를 통해서만 구매하실 수 있으며</a:t>
            </a:r>
            <a:r>
              <a:rPr lang="en-US" altLang="ko-KR" sz="1600" dirty="0">
                <a:latin typeface="HY강M" panose="02030600000101010101" pitchFamily="18" charset="-127"/>
                <a:ea typeface="HY강M" panose="02030600000101010101" pitchFamily="18" charset="-127"/>
              </a:rPr>
              <a:t>, </a:t>
            </a:r>
            <a:r>
              <a:rPr lang="ko-KR" altLang="en-US" sz="1600" dirty="0" err="1" smtClean="0">
                <a:latin typeface="HY강M" panose="02030600000101010101" pitchFamily="18" charset="-127"/>
                <a:ea typeface="HY강M" panose="02030600000101010101" pitchFamily="18" charset="-127"/>
              </a:rPr>
              <a:t>신규앱을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ko-KR" altLang="en-US" sz="1600" dirty="0">
                <a:latin typeface="HY강M" panose="02030600000101010101" pitchFamily="18" charset="-127"/>
                <a:ea typeface="HY강M" panose="02030600000101010101" pitchFamily="18" charset="-127"/>
              </a:rPr>
              <a:t>통해서만 결제할 수 있습니다</a:t>
            </a:r>
            <a:r>
              <a:rPr lang="en-US" altLang="ko-KR" sz="1600" dirty="0">
                <a:latin typeface="HY강M" panose="02030600000101010101" pitchFamily="18" charset="-127"/>
                <a:ea typeface="HY강M" panose="02030600000101010101" pitchFamily="18" charset="-127"/>
              </a:rPr>
              <a:t>. </a:t>
            </a:r>
            <a:r>
              <a:rPr lang="ko-KR" altLang="en-US" sz="1600" dirty="0" smtClean="0">
                <a:solidFill>
                  <a:srgbClr val="0070C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고객이 서울페이</a:t>
            </a:r>
            <a:r>
              <a:rPr lang="en-US" altLang="ko-KR" sz="1600" dirty="0" smtClean="0">
                <a:solidFill>
                  <a:srgbClr val="0070C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+ </a:t>
            </a:r>
            <a:r>
              <a:rPr lang="ko-KR" altLang="en-US" sz="1600" dirty="0" err="1" smtClean="0">
                <a:solidFill>
                  <a:srgbClr val="0070C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앱을</a:t>
            </a:r>
            <a:r>
              <a:rPr lang="ko-KR" altLang="en-US" sz="1600" dirty="0" smtClean="0">
                <a:solidFill>
                  <a:srgbClr val="0070C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ko-KR" altLang="en-US" sz="1600" dirty="0">
                <a:solidFill>
                  <a:srgbClr val="0070C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통해 결제하는 경우</a:t>
            </a:r>
            <a:r>
              <a:rPr lang="en-US" altLang="ko-KR" sz="1600" dirty="0">
                <a:solidFill>
                  <a:srgbClr val="0070C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,</a:t>
            </a:r>
            <a:r>
              <a:rPr lang="en-US" altLang="ko-KR" sz="1600" dirty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ko-KR" altLang="en-US" sz="1600" dirty="0">
                <a:latin typeface="HY강M" panose="02030600000101010101" pitchFamily="18" charset="-127"/>
                <a:ea typeface="HY강M" panose="02030600000101010101" pitchFamily="18" charset="-127"/>
              </a:rPr>
              <a:t>가맹점주 및 직원이 </a:t>
            </a:r>
            <a:r>
              <a:rPr lang="ko-KR" altLang="en-US" sz="1600" dirty="0">
                <a:solidFill>
                  <a:srgbClr val="0070C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결제내역을 확인하기 위해서는 </a:t>
            </a:r>
            <a:r>
              <a:rPr lang="ko-KR" altLang="en-US" sz="1600" dirty="0">
                <a:latin typeface="HY강M" panose="02030600000101010101" pitchFamily="18" charset="-127"/>
                <a:ea typeface="HY강M" panose="02030600000101010101" pitchFamily="18" charset="-127"/>
              </a:rPr>
              <a:t>가맹점주께서 반드시 </a:t>
            </a:r>
            <a:r>
              <a:rPr lang="ko-KR" altLang="en-US" sz="1600" dirty="0" smtClean="0">
                <a:solidFill>
                  <a:srgbClr val="0070C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서울페이</a:t>
            </a:r>
            <a:r>
              <a:rPr lang="en-US" altLang="ko-KR" sz="1600" dirty="0" smtClean="0">
                <a:solidFill>
                  <a:srgbClr val="0070C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+ </a:t>
            </a:r>
            <a:r>
              <a:rPr lang="ko-KR" altLang="en-US" sz="1600" dirty="0" err="1" smtClean="0">
                <a:solidFill>
                  <a:srgbClr val="0070C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앱을</a:t>
            </a:r>
            <a:r>
              <a:rPr lang="ko-KR" altLang="en-US" sz="1600" dirty="0" smtClean="0">
                <a:solidFill>
                  <a:srgbClr val="0070C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ko-KR" altLang="en-US" sz="1600" dirty="0">
                <a:solidFill>
                  <a:srgbClr val="0070C0"/>
                </a:solidFill>
                <a:latin typeface="HY강M" panose="02030600000101010101" pitchFamily="18" charset="-127"/>
                <a:ea typeface="HY강M" panose="02030600000101010101" pitchFamily="18" charset="-127"/>
              </a:rPr>
              <a:t>설치</a:t>
            </a:r>
            <a:r>
              <a:rPr lang="ko-KR" altLang="en-US" sz="1600" dirty="0">
                <a:latin typeface="HY강M" panose="02030600000101010101" pitchFamily="18" charset="-127"/>
                <a:ea typeface="HY강M" panose="02030600000101010101" pitchFamily="18" charset="-127"/>
              </a:rPr>
              <a:t>해주셔야 합니다</a:t>
            </a: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.</a:t>
            </a:r>
            <a:r>
              <a:rPr lang="en-US" altLang="ko-KR" sz="18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/>
            </a:r>
            <a:br>
              <a:rPr lang="en-US" altLang="ko-KR" sz="1800" dirty="0" smtClean="0">
                <a:latin typeface="HY강M" panose="02030600000101010101" pitchFamily="18" charset="-127"/>
                <a:ea typeface="HY강M" panose="02030600000101010101" pitchFamily="18" charset="-127"/>
              </a:rPr>
            </a:br>
            <a:r>
              <a:rPr lang="en-US" altLang="ko-KR" sz="1800" dirty="0">
                <a:latin typeface="HY강M" panose="02030600000101010101" pitchFamily="18" charset="-127"/>
                <a:ea typeface="HY강M" panose="02030600000101010101" pitchFamily="18" charset="-127"/>
              </a:rPr>
              <a:t/>
            </a:r>
            <a:br>
              <a:rPr lang="en-US" altLang="ko-KR" sz="1800" dirty="0">
                <a:latin typeface="HY강M" panose="02030600000101010101" pitchFamily="18" charset="-127"/>
                <a:ea typeface="HY강M" panose="02030600000101010101" pitchFamily="18" charset="-127"/>
              </a:rPr>
            </a:br>
            <a:r>
              <a:rPr lang="en-US" altLang="ko-KR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Q2. </a:t>
            </a:r>
            <a:r>
              <a:rPr lang="ko-KR" altLang="en-US" sz="1800" b="1" dirty="0" err="1" smtClean="0">
                <a:latin typeface="HY강M" panose="02030600000101010101" pitchFamily="18" charset="-127"/>
                <a:ea typeface="HY강M" panose="02030600000101010101" pitchFamily="18" charset="-127"/>
              </a:rPr>
              <a:t>비플제로페이</a:t>
            </a:r>
            <a:r>
              <a:rPr lang="ko-KR" altLang="en-US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등 기존 </a:t>
            </a:r>
            <a:r>
              <a:rPr lang="ko-KR" altLang="en-US" sz="1800" b="1" dirty="0" err="1" smtClean="0">
                <a:latin typeface="HY강M" panose="02030600000101010101" pitchFamily="18" charset="-127"/>
                <a:ea typeface="HY강M" panose="02030600000101010101" pitchFamily="18" charset="-127"/>
              </a:rPr>
              <a:t>앱으로</a:t>
            </a:r>
            <a:r>
              <a:rPr lang="ko-KR" altLang="en-US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상품권을 결제하는 경우에는 어디서 확인하나요</a:t>
            </a:r>
            <a:r>
              <a:rPr lang="en-US" altLang="ko-KR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?</a:t>
            </a:r>
            <a:br>
              <a:rPr lang="en-US" altLang="ko-KR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</a:br>
            <a:r>
              <a:rPr lang="en-US" altLang="ko-KR" sz="800" b="1" dirty="0">
                <a:latin typeface="HY강M" panose="02030600000101010101" pitchFamily="18" charset="-127"/>
                <a:ea typeface="HY강M" panose="02030600000101010101" pitchFamily="18" charset="-127"/>
              </a:rPr>
              <a:t/>
            </a:r>
            <a:br>
              <a:rPr lang="en-US" altLang="ko-KR" sz="800" b="1" dirty="0">
                <a:latin typeface="HY강M" panose="02030600000101010101" pitchFamily="18" charset="-127"/>
                <a:ea typeface="HY강M" panose="02030600000101010101" pitchFamily="18" charset="-127"/>
              </a:rPr>
            </a:b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A2-1. 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고객이 </a:t>
            </a: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1.23(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일</a:t>
            </a: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)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까지 구입한 상품권을 </a:t>
            </a:r>
            <a:r>
              <a:rPr lang="ko-KR" altLang="en-US" sz="1600" dirty="0" err="1" smtClean="0">
                <a:latin typeface="HY강M" panose="02030600000101010101" pitchFamily="18" charset="-127"/>
                <a:ea typeface="HY강M" panose="02030600000101010101" pitchFamily="18" charset="-127"/>
              </a:rPr>
              <a:t>기존앱으로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결제하는 경우</a:t>
            </a: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, 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기존 제로페이 가맹점    </a:t>
            </a:r>
            <a:r>
              <a:rPr lang="ko-KR" altLang="en-US" sz="1600" dirty="0" err="1" smtClean="0">
                <a:latin typeface="HY강M" panose="02030600000101010101" pitchFamily="18" charset="-127"/>
                <a:ea typeface="HY강M" panose="02030600000101010101" pitchFamily="18" charset="-127"/>
              </a:rPr>
              <a:t>앱에서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확인 가능합니다</a:t>
            </a: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.</a:t>
            </a:r>
            <a:b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</a:br>
            <a:r>
              <a:rPr lang="en-US" altLang="ko-KR" sz="1600" dirty="0">
                <a:latin typeface="HY강M" panose="02030600000101010101" pitchFamily="18" charset="-127"/>
                <a:ea typeface="HY강M" panose="02030600000101010101" pitchFamily="18" charset="-127"/>
              </a:rPr>
              <a:t/>
            </a:r>
            <a:br>
              <a:rPr lang="en-US" altLang="ko-KR" sz="1600" dirty="0">
                <a:latin typeface="HY강M" panose="02030600000101010101" pitchFamily="18" charset="-127"/>
                <a:ea typeface="HY강M" panose="02030600000101010101" pitchFamily="18" charset="-127"/>
              </a:rPr>
            </a:b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A2-2. 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고객이 </a:t>
            </a: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1.24(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월</a:t>
            </a: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)  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이후 서울페이</a:t>
            </a: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+</a:t>
            </a:r>
            <a:r>
              <a:rPr lang="ko-KR" altLang="en-US" sz="1600" dirty="0" err="1" smtClean="0">
                <a:latin typeface="HY강M" panose="02030600000101010101" pitchFamily="18" charset="-127"/>
                <a:ea typeface="HY강M" panose="02030600000101010101" pitchFamily="18" charset="-127"/>
              </a:rPr>
              <a:t>앱에서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상품권을 구매하여 결제하는 경우</a:t>
            </a: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, 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서울페이</a:t>
            </a: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+</a:t>
            </a:r>
            <a:r>
              <a:rPr lang="ko-KR" altLang="en-US" sz="1600" dirty="0" err="1" smtClean="0">
                <a:latin typeface="HY강M" panose="02030600000101010101" pitchFamily="18" charset="-127"/>
                <a:ea typeface="HY강M" panose="02030600000101010101" pitchFamily="18" charset="-127"/>
              </a:rPr>
              <a:t>앱에서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확인 가능합니다</a:t>
            </a: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. </a:t>
            </a:r>
            <a:r>
              <a:rPr lang="en-US" altLang="ko-KR" sz="1800" dirty="0">
                <a:latin typeface="HY강M" panose="02030600000101010101" pitchFamily="18" charset="-127"/>
                <a:ea typeface="HY강M" panose="02030600000101010101" pitchFamily="18" charset="-127"/>
              </a:rPr>
              <a:t/>
            </a:r>
            <a:br>
              <a:rPr lang="en-US" altLang="ko-KR" sz="1800" dirty="0">
                <a:latin typeface="HY강M" panose="02030600000101010101" pitchFamily="18" charset="-127"/>
                <a:ea typeface="HY강M" panose="02030600000101010101" pitchFamily="18" charset="-127"/>
              </a:rPr>
            </a:br>
            <a:r>
              <a:rPr lang="en-US" altLang="ko-KR" sz="18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/>
            </a:r>
            <a:br>
              <a:rPr lang="en-US" altLang="ko-KR" sz="1800" dirty="0" smtClean="0">
                <a:latin typeface="HY강M" panose="02030600000101010101" pitchFamily="18" charset="-127"/>
                <a:ea typeface="HY강M" panose="02030600000101010101" pitchFamily="18" charset="-127"/>
              </a:rPr>
            </a:br>
            <a:r>
              <a:rPr lang="en-US" altLang="ko-KR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Q3. </a:t>
            </a:r>
            <a:r>
              <a:rPr lang="ko-KR" altLang="en-US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가맹점주 및 직원 전용 서울페이</a:t>
            </a:r>
            <a:r>
              <a:rPr lang="en-US" altLang="ko-KR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+ </a:t>
            </a:r>
            <a:r>
              <a:rPr lang="ko-KR" altLang="en-US" sz="1800" b="1" dirty="0" err="1" smtClean="0">
                <a:latin typeface="HY강M" panose="02030600000101010101" pitchFamily="18" charset="-127"/>
                <a:ea typeface="HY강M" panose="02030600000101010101" pitchFamily="18" charset="-127"/>
              </a:rPr>
              <a:t>앱이</a:t>
            </a:r>
            <a:r>
              <a:rPr lang="ko-KR" altLang="en-US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별도로 존재하나요</a:t>
            </a:r>
            <a:r>
              <a:rPr lang="en-US" altLang="ko-KR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  <a:t>?</a:t>
            </a:r>
            <a:br>
              <a:rPr lang="en-US" altLang="ko-KR" sz="1800" b="1" dirty="0" smtClean="0">
                <a:latin typeface="HY강M" panose="02030600000101010101" pitchFamily="18" charset="-127"/>
                <a:ea typeface="HY강M" panose="02030600000101010101" pitchFamily="18" charset="-127"/>
              </a:rPr>
            </a:br>
            <a:r>
              <a:rPr lang="en-US" altLang="ko-KR" sz="800" b="1" dirty="0">
                <a:latin typeface="HY강M" panose="02030600000101010101" pitchFamily="18" charset="-127"/>
                <a:ea typeface="HY강M" panose="02030600000101010101" pitchFamily="18" charset="-127"/>
              </a:rPr>
              <a:t/>
            </a:r>
            <a:br>
              <a:rPr lang="en-US" altLang="ko-KR" sz="800" b="1" dirty="0">
                <a:latin typeface="HY강M" panose="02030600000101010101" pitchFamily="18" charset="-127"/>
                <a:ea typeface="HY강M" panose="02030600000101010101" pitchFamily="18" charset="-127"/>
              </a:rPr>
            </a:br>
            <a:r>
              <a:rPr lang="en-US" altLang="ko-KR" sz="18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A3. 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아닙니다</a:t>
            </a: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. 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가맹점주 </a:t>
            </a:r>
            <a:r>
              <a:rPr lang="ko-KR" altLang="en-US" sz="1600" dirty="0">
                <a:latin typeface="HY강M" panose="02030600000101010101" pitchFamily="18" charset="-127"/>
                <a:ea typeface="HY강M" panose="02030600000101010101" pitchFamily="18" charset="-127"/>
              </a:rPr>
              <a:t>및 직원 전용 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서울페이</a:t>
            </a: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+ </a:t>
            </a:r>
            <a:r>
              <a:rPr lang="ko-KR" altLang="en-US" sz="1600" dirty="0" err="1" smtClean="0">
                <a:latin typeface="HY강M" panose="02030600000101010101" pitchFamily="18" charset="-127"/>
                <a:ea typeface="HY강M" panose="02030600000101010101" pitchFamily="18" charset="-127"/>
              </a:rPr>
              <a:t>앱은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ko-KR" altLang="en-US" sz="1600" dirty="0">
                <a:latin typeface="HY강M" panose="02030600000101010101" pitchFamily="18" charset="-127"/>
                <a:ea typeface="HY강M" panose="02030600000101010101" pitchFamily="18" charset="-127"/>
              </a:rPr>
              <a:t>별도로 존재하지 않으며</a:t>
            </a:r>
            <a:r>
              <a:rPr lang="en-US" altLang="ko-KR" sz="1600" dirty="0">
                <a:latin typeface="HY강M" panose="02030600000101010101" pitchFamily="18" charset="-127"/>
                <a:ea typeface="HY강M" panose="02030600000101010101" pitchFamily="18" charset="-127"/>
              </a:rPr>
              <a:t>, </a:t>
            </a:r>
            <a:r>
              <a:rPr lang="ko-KR" altLang="en-US" sz="1600" dirty="0">
                <a:latin typeface="HY강M" panose="02030600000101010101" pitchFamily="18" charset="-127"/>
                <a:ea typeface="HY강M" panose="02030600000101010101" pitchFamily="18" charset="-127"/>
              </a:rPr>
              <a:t>고객이 사용하는 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서울페이</a:t>
            </a:r>
            <a:r>
              <a:rPr lang="en-US" altLang="ko-KR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+ </a:t>
            </a:r>
            <a:r>
              <a:rPr lang="ko-KR" altLang="en-US" sz="1600" dirty="0" err="1" smtClean="0">
                <a:latin typeface="HY강M" panose="02030600000101010101" pitchFamily="18" charset="-127"/>
                <a:ea typeface="HY강M" panose="02030600000101010101" pitchFamily="18" charset="-127"/>
              </a:rPr>
              <a:t>앱과</a:t>
            </a:r>
            <a:r>
              <a:rPr lang="ko-KR" altLang="en-US" sz="16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ko-KR" altLang="en-US" sz="1600" dirty="0">
                <a:latin typeface="HY강M" panose="02030600000101010101" pitchFamily="18" charset="-127"/>
                <a:ea typeface="HY강M" panose="02030600000101010101" pitchFamily="18" charset="-127"/>
              </a:rPr>
              <a:t>동일한 </a:t>
            </a:r>
            <a:r>
              <a:rPr lang="ko-KR" altLang="en-US" sz="1600" dirty="0" err="1">
                <a:latin typeface="HY강M" panose="02030600000101010101" pitchFamily="18" charset="-127"/>
                <a:ea typeface="HY강M" panose="02030600000101010101" pitchFamily="18" charset="-127"/>
              </a:rPr>
              <a:t>앱으로</a:t>
            </a:r>
            <a:r>
              <a:rPr lang="ko-KR" altLang="en-US" sz="1600" dirty="0">
                <a:latin typeface="HY강M" panose="02030600000101010101" pitchFamily="18" charset="-127"/>
                <a:ea typeface="HY강M" panose="02030600000101010101" pitchFamily="18" charset="-127"/>
              </a:rPr>
              <a:t> 가맹점주 및 </a:t>
            </a:r>
            <a:r>
              <a:rPr lang="ko-KR" altLang="en-US" sz="1600" dirty="0" err="1">
                <a:latin typeface="HY강M" panose="02030600000101010101" pitchFamily="18" charset="-127"/>
                <a:ea typeface="HY강M" panose="02030600000101010101" pitchFamily="18" charset="-127"/>
              </a:rPr>
              <a:t>직원분께서</a:t>
            </a:r>
            <a:r>
              <a:rPr lang="ko-KR" altLang="en-US" sz="1600" dirty="0">
                <a:latin typeface="HY강M" panose="02030600000101010101" pitchFamily="18" charset="-127"/>
                <a:ea typeface="HY강M" panose="02030600000101010101" pitchFamily="18" charset="-127"/>
              </a:rPr>
              <a:t> 사용 가능합니다</a:t>
            </a:r>
            <a:r>
              <a:rPr lang="en-US" altLang="ko-KR" sz="1600" dirty="0">
                <a:latin typeface="HY강M" panose="02030600000101010101" pitchFamily="18" charset="-127"/>
                <a:ea typeface="HY강M" panose="02030600000101010101" pitchFamily="18" charset="-127"/>
              </a:rPr>
              <a:t>. </a:t>
            </a:r>
            <a:r>
              <a:rPr lang="ko-KR" altLang="en-US" sz="1800" dirty="0">
                <a:latin typeface="HY강M" panose="02030600000101010101" pitchFamily="18" charset="-127"/>
                <a:ea typeface="HY강M" panose="02030600000101010101" pitchFamily="18" charset="-127"/>
              </a:rPr>
              <a:t/>
            </a:r>
            <a:br>
              <a:rPr lang="ko-KR" altLang="en-US" sz="1800" dirty="0">
                <a:latin typeface="HY강M" panose="02030600000101010101" pitchFamily="18" charset="-127"/>
                <a:ea typeface="HY강M" panose="02030600000101010101" pitchFamily="18" charset="-127"/>
              </a:rPr>
            </a:br>
            <a:r>
              <a:rPr lang="en-US" altLang="ko-KR" sz="18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/>
            </a:r>
            <a:br>
              <a:rPr lang="en-US" altLang="ko-KR" sz="1800" dirty="0" smtClean="0">
                <a:latin typeface="HY강M" panose="02030600000101010101" pitchFamily="18" charset="-127"/>
                <a:ea typeface="HY강M" panose="02030600000101010101" pitchFamily="18" charset="-127"/>
              </a:rPr>
            </a:br>
            <a:r>
              <a:rPr lang="en-US" altLang="ko-KR" sz="1800" dirty="0">
                <a:latin typeface="HY강M" panose="02030600000101010101" pitchFamily="18" charset="-127"/>
                <a:ea typeface="HY강M" panose="02030600000101010101" pitchFamily="18" charset="-127"/>
              </a:rPr>
              <a:t/>
            </a:r>
            <a:br>
              <a:rPr lang="en-US" altLang="ko-KR" sz="1800" dirty="0">
                <a:latin typeface="HY강M" panose="02030600000101010101" pitchFamily="18" charset="-127"/>
                <a:ea typeface="HY강M" panose="02030600000101010101" pitchFamily="18" charset="-127"/>
              </a:rPr>
            </a:br>
            <a:endParaRPr lang="ko-KR" altLang="en-US" sz="1800" dirty="0">
              <a:latin typeface="HY강M" panose="02030600000101010101" pitchFamily="18" charset="-127"/>
              <a:ea typeface="HY강M" panose="02030600000101010101" pitchFamily="18" charset="-127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728" y="116632"/>
            <a:ext cx="1870452" cy="881402"/>
          </a:xfrm>
          <a:prstGeom prst="rect">
            <a:avLst/>
          </a:prstGeom>
        </p:spPr>
      </p:pic>
      <p:sp>
        <p:nvSpPr>
          <p:cNvPr id="6" name="제목 1"/>
          <p:cNvSpPr txBox="1">
            <a:spLocks/>
          </p:cNvSpPr>
          <p:nvPr/>
        </p:nvSpPr>
        <p:spPr>
          <a:xfrm>
            <a:off x="3635896" y="319977"/>
            <a:ext cx="3024336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4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자주 묻는 질문</a:t>
            </a:r>
            <a:endParaRPr lang="ko-KR" altLang="en-US" sz="2400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34505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직사각형 18"/>
          <p:cNvSpPr/>
          <p:nvPr/>
        </p:nvSpPr>
        <p:spPr>
          <a:xfrm>
            <a:off x="611647" y="1124744"/>
            <a:ext cx="7917205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100" b="1" dirty="0">
                <a:solidFill>
                  <a:srgbClr val="0070C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100" b="1" dirty="0">
                <a:solidFill>
                  <a:srgbClr val="0070C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기존 서울사랑상품권 가맹점</a:t>
            </a:r>
            <a:r>
              <a:rPr lang="en-US" altLang="ko-KR" sz="1100" b="1" dirty="0">
                <a:solidFill>
                  <a:srgbClr val="0070C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) 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일반회원으로 가입 하면 서울소재의 </a:t>
            </a:r>
            <a:r>
              <a:rPr lang="ko-KR" altLang="en-US" sz="1100" b="1" dirty="0" err="1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신한카드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가맹점일 경우 별도 가입절차 없이 자동가입처리 됩니다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100" b="1" dirty="0">
                <a:solidFill>
                  <a:srgbClr val="0070C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100" b="1" dirty="0">
                <a:solidFill>
                  <a:srgbClr val="0070C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신규 서울사랑상품권 가맹점</a:t>
            </a:r>
            <a:r>
              <a:rPr lang="en-US" altLang="ko-KR" sz="1100" b="1" dirty="0">
                <a:solidFill>
                  <a:srgbClr val="0070C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) 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신규 서울사랑상품권 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서울페이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+)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 가입은 당사 서울사랑상품권 전용 상담센터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(1544-3737)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로 가맹점  대표자가 신청하실 수 있습니다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서울페이플러스 </a:t>
            </a:r>
            <a:r>
              <a:rPr lang="ko-KR" altLang="en-US" sz="1100" b="1" dirty="0" err="1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앱을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통한 가맹점 신청은 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2022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년 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3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월부터 </a:t>
            </a:r>
            <a:r>
              <a:rPr lang="ko-KR" altLang="en-US" sz="11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가능합니다</a:t>
            </a:r>
            <a:r>
              <a:rPr lang="en-US" altLang="ko-KR" sz="11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가입처리가 완료 되면 카카오페이에서 고정형 </a:t>
            </a:r>
            <a:r>
              <a:rPr lang="en-US" altLang="ko-KR" sz="11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QR</a:t>
            </a:r>
            <a:r>
              <a:rPr lang="ko-KR" altLang="en-US" sz="11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키트를  가맹점으로 발송 해드릴 예정입니다</a:t>
            </a:r>
            <a:r>
              <a:rPr lang="en-US" altLang="ko-KR" sz="11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  <a:endParaRPr lang="ko-KR" altLang="en-US" sz="11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547352"/>
              </p:ext>
            </p:extLst>
          </p:nvPr>
        </p:nvGraphicFramePr>
        <p:xfrm>
          <a:off x="611560" y="2348880"/>
          <a:ext cx="7917292" cy="432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32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793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7932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79323"/>
              </a:tblGrid>
              <a:tr h="4320480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STEP1</a:t>
                      </a:r>
                    </a:p>
                    <a:p>
                      <a:pPr algn="l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본인인증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STEP2</a:t>
                      </a:r>
                    </a:p>
                    <a:p>
                      <a:pPr algn="l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간편비밀번호 입력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</a:t>
                      </a:r>
                      <a:endParaRPr lang="ko-KR" altLang="en-US" sz="1000" dirty="0" smtClean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STEP3</a:t>
                      </a:r>
                    </a:p>
                    <a:p>
                      <a:pPr algn="l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회원가입 완료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STEP4</a:t>
                      </a:r>
                    </a:p>
                    <a:p>
                      <a:pPr algn="l" latinLnBrk="1"/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QR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키트 예시</a:t>
                      </a:r>
                    </a:p>
                    <a:p>
                      <a:pPr algn="l" latinLnBrk="1"/>
                      <a:endParaRPr lang="ko-KR" altLang="en-US" sz="1000" dirty="0" smtClean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2" name="그림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826311"/>
            <a:ext cx="1670623" cy="3734537"/>
          </a:xfrm>
          <a:prstGeom prst="rect">
            <a:avLst/>
          </a:prstGeom>
          <a:ln w="3175">
            <a:solidFill>
              <a:srgbClr val="FF0000"/>
            </a:solidFill>
          </a:ln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924944"/>
            <a:ext cx="1699199" cy="3492799"/>
          </a:xfrm>
          <a:prstGeom prst="rect">
            <a:avLst/>
          </a:prstGeom>
          <a:ln w="3175">
            <a:solidFill>
              <a:srgbClr val="FF0000"/>
            </a:solidFill>
          </a:ln>
        </p:spPr>
      </p:pic>
      <p:sp>
        <p:nvSpPr>
          <p:cNvPr id="2" name="직사각형 1"/>
          <p:cNvSpPr/>
          <p:nvPr/>
        </p:nvSpPr>
        <p:spPr>
          <a:xfrm>
            <a:off x="2771800" y="2924944"/>
            <a:ext cx="1678880" cy="350883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수급 예정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074" y="3003860"/>
            <a:ext cx="1668606" cy="3429914"/>
          </a:xfrm>
          <a:prstGeom prst="rect">
            <a:avLst/>
          </a:prstGeom>
        </p:spPr>
      </p:pic>
      <p:sp>
        <p:nvSpPr>
          <p:cNvPr id="15" name="직사각형 14"/>
          <p:cNvSpPr/>
          <p:nvPr/>
        </p:nvSpPr>
        <p:spPr>
          <a:xfrm>
            <a:off x="1932418" y="44624"/>
            <a:ext cx="91139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</a:t>
            </a:r>
            <a:endParaRPr lang="ko-KR" altLang="en-US" sz="12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17" name="그림 16" descr="신한플레이 &lt; 신한카드 - Internet Explorer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12736" b="29828"/>
          <a:stretch/>
        </p:blipFill>
        <p:spPr>
          <a:xfrm>
            <a:off x="1193914" y="330082"/>
            <a:ext cx="7338899" cy="182323"/>
          </a:xfrm>
          <a:prstGeom prst="rect">
            <a:avLst/>
          </a:prstGeom>
          <a:ln w="3175">
            <a:noFill/>
          </a:ln>
        </p:spPr>
      </p:pic>
      <p:pic>
        <p:nvPicPr>
          <p:cNvPr id="18" name="그림 17" descr="신한플레이 &lt; 신한카드 - Internet Explorer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89816" b="30212"/>
          <a:stretch/>
        </p:blipFill>
        <p:spPr>
          <a:xfrm>
            <a:off x="589521" y="307015"/>
            <a:ext cx="886136" cy="189470"/>
          </a:xfrm>
          <a:prstGeom prst="rect">
            <a:avLst/>
          </a:prstGeom>
          <a:ln w="3175">
            <a:noFill/>
          </a:ln>
        </p:spPr>
      </p:pic>
      <p:graphicFrame>
        <p:nvGraphicFramePr>
          <p:cNvPr id="20" name="표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095229"/>
              </p:ext>
            </p:extLst>
          </p:nvPr>
        </p:nvGraphicFramePr>
        <p:xfrm>
          <a:off x="612169" y="476672"/>
          <a:ext cx="791668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171"/>
                <a:gridCol w="19791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791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79171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가맹점주 가입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홈 메뉴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rgbClr val="002060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혜택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524" y="2781520"/>
            <a:ext cx="1092868" cy="1943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3" y="4733692"/>
            <a:ext cx="1053379" cy="1935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628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843808" y="44624"/>
            <a:ext cx="5685045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endParaRPr lang="en-US" altLang="ko-KR" sz="12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932418" y="123165"/>
            <a:ext cx="91139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</a:t>
            </a:r>
            <a:endParaRPr lang="ko-KR" altLang="en-US" sz="12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611560" y="1124744"/>
            <a:ext cx="6768664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1100" b="1" spc="-70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 직원은</a:t>
            </a:r>
            <a:r>
              <a:rPr lang="en-US" altLang="ko-KR" sz="1100" b="1" spc="-70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100" b="1" spc="-70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가맹점주와 동일하게 서울사랑상품권 </a:t>
            </a:r>
            <a:r>
              <a:rPr lang="en-US" altLang="ko-KR" sz="1100" b="1" spc="-70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QR</a:t>
            </a:r>
            <a:r>
              <a:rPr lang="ko-KR" altLang="en-US" sz="1100" b="1" spc="-70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결제 및 결제 취소 등을 할 수 있습니다</a:t>
            </a:r>
            <a:r>
              <a:rPr lang="en-US" altLang="ko-KR" sz="1100" b="1" spc="-70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  <a:endParaRPr lang="en-US" altLang="ko-KR" sz="11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11" name="그림 10" descr="신한플레이 &lt; 신한카드 - Internet Explor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12736" b="29828"/>
          <a:stretch/>
        </p:blipFill>
        <p:spPr>
          <a:xfrm>
            <a:off x="1193914" y="408623"/>
            <a:ext cx="7338899" cy="182323"/>
          </a:xfrm>
          <a:prstGeom prst="rect">
            <a:avLst/>
          </a:prstGeom>
          <a:ln w="3175">
            <a:noFill/>
          </a:ln>
        </p:spPr>
      </p:pic>
      <p:pic>
        <p:nvPicPr>
          <p:cNvPr id="21" name="그림 20" descr="신한플레이 &lt; 신한카드 - Internet Explor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89816" b="30212"/>
          <a:stretch/>
        </p:blipFill>
        <p:spPr>
          <a:xfrm>
            <a:off x="589521" y="385556"/>
            <a:ext cx="886136" cy="189470"/>
          </a:xfrm>
          <a:prstGeom prst="rect">
            <a:avLst/>
          </a:prstGeom>
          <a:ln w="3175">
            <a:noFill/>
          </a:ln>
        </p:spPr>
      </p:pic>
      <p:graphicFrame>
        <p:nvGraphicFramePr>
          <p:cNvPr id="22" name="표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43952"/>
              </p:ext>
            </p:extLst>
          </p:nvPr>
        </p:nvGraphicFramePr>
        <p:xfrm>
          <a:off x="612169" y="715779"/>
          <a:ext cx="791668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171"/>
                <a:gridCol w="19791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791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79171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가맹점주 가입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홈 메뉴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rgbClr val="002060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혜택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153620"/>
              </p:ext>
            </p:extLst>
          </p:nvPr>
        </p:nvGraphicFramePr>
        <p:xfrm>
          <a:off x="611558" y="1916832"/>
          <a:ext cx="7921254" cy="4725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4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40418"/>
                <a:gridCol w="26404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725308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앱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메뉴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1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가맹점주 전체 메뉴</a:t>
                      </a:r>
                      <a:endParaRPr lang="en-US" altLang="ko-KR" sz="1000" b="1" dirty="0" smtClean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앱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메뉴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2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가맹점주 홈 메뉴</a:t>
                      </a:r>
                      <a:endParaRPr lang="en-US" altLang="ko-KR" sz="1000" b="1" dirty="0" smtClean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앱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메뉴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3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 직원 홈 메뉴</a:t>
                      </a:r>
                      <a:endParaRPr lang="en-US" altLang="ko-KR" sz="1000" b="1" dirty="0" smtClean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3" name="그림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384" y="2424132"/>
            <a:ext cx="1960024" cy="4054799"/>
          </a:xfrm>
          <a:prstGeom prst="rect">
            <a:avLst/>
          </a:prstGeom>
        </p:spPr>
      </p:pic>
      <p:sp>
        <p:nvSpPr>
          <p:cNvPr id="24" name="직사각형 23"/>
          <p:cNvSpPr/>
          <p:nvPr/>
        </p:nvSpPr>
        <p:spPr>
          <a:xfrm>
            <a:off x="6284383" y="2406525"/>
            <a:ext cx="1960025" cy="4072406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25" name="그림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0947" y="2403279"/>
            <a:ext cx="1745149" cy="4075651"/>
          </a:xfrm>
          <a:prstGeom prst="rect">
            <a:avLst/>
          </a:prstGeom>
        </p:spPr>
      </p:pic>
      <p:sp>
        <p:nvSpPr>
          <p:cNvPr id="26" name="직사각형 25"/>
          <p:cNvSpPr/>
          <p:nvPr/>
        </p:nvSpPr>
        <p:spPr>
          <a:xfrm>
            <a:off x="3690947" y="2403279"/>
            <a:ext cx="1745149" cy="4075651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27" name="그림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99" y="2390853"/>
            <a:ext cx="2265838" cy="4105258"/>
          </a:xfrm>
          <a:prstGeom prst="rect">
            <a:avLst/>
          </a:prstGeom>
        </p:spPr>
      </p:pic>
      <p:sp>
        <p:nvSpPr>
          <p:cNvPr id="28" name="직사각형 27"/>
          <p:cNvSpPr/>
          <p:nvPr/>
        </p:nvSpPr>
        <p:spPr>
          <a:xfrm>
            <a:off x="799421" y="2390853"/>
            <a:ext cx="2265915" cy="4105258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rgbClr val="FF000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9870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1115616" y="1154619"/>
            <a:ext cx="676875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endParaRPr lang="en-US" altLang="ko-KR" sz="12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908260"/>
              </p:ext>
            </p:extLst>
          </p:nvPr>
        </p:nvGraphicFramePr>
        <p:xfrm>
          <a:off x="635697" y="2204864"/>
          <a:ext cx="7897116" cy="446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23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323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323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464496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STEP1</a:t>
                      </a:r>
                    </a:p>
                    <a:p>
                      <a:pPr algn="l" latinLnBrk="1"/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MPM: 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가맹점의 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QR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코드 스캔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STEP2</a:t>
                      </a:r>
                    </a:p>
                    <a:p>
                      <a:pPr algn="l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결제할 상품권 선택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STEP3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결제금액 입력 및 결제 완료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7" name="그림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552" y="2780928"/>
            <a:ext cx="1554832" cy="3672408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184" y="2717135"/>
            <a:ext cx="1721920" cy="3798527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30" y="2697706"/>
            <a:ext cx="1628120" cy="3725866"/>
          </a:xfrm>
          <a:prstGeom prst="rect">
            <a:avLst/>
          </a:prstGeom>
        </p:spPr>
      </p:pic>
      <p:sp>
        <p:nvSpPr>
          <p:cNvPr id="25" name="직사각형 24"/>
          <p:cNvSpPr/>
          <p:nvPr/>
        </p:nvSpPr>
        <p:spPr>
          <a:xfrm>
            <a:off x="1115616" y="2697706"/>
            <a:ext cx="1628872" cy="3725866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rgbClr val="FF000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3792632" y="2708920"/>
            <a:ext cx="1715472" cy="3806742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rgbClr val="FF000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6473552" y="2782237"/>
            <a:ext cx="1554832" cy="3671099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rgbClr val="FF000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1835696" y="116632"/>
            <a:ext cx="91139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</a:t>
            </a:r>
            <a:endParaRPr lang="ko-KR" altLang="en-US" sz="12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23" name="그림 22" descr="신한플레이 &lt; 신한카드 - Internet Explorer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12736" b="29828"/>
          <a:stretch/>
        </p:blipFill>
        <p:spPr>
          <a:xfrm>
            <a:off x="1115244" y="391816"/>
            <a:ext cx="7417570" cy="184278"/>
          </a:xfrm>
          <a:prstGeom prst="rect">
            <a:avLst/>
          </a:prstGeom>
          <a:ln w="3175">
            <a:noFill/>
          </a:ln>
        </p:spPr>
      </p:pic>
      <p:pic>
        <p:nvPicPr>
          <p:cNvPr id="24" name="그림 23" descr="신한플레이 &lt; 신한카드 - Internet Explorer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89816" b="30212"/>
          <a:stretch/>
        </p:blipFill>
        <p:spPr>
          <a:xfrm>
            <a:off x="589521" y="371938"/>
            <a:ext cx="886136" cy="189470"/>
          </a:xfrm>
          <a:prstGeom prst="rect">
            <a:avLst/>
          </a:prstGeom>
          <a:ln w="3175">
            <a:noFill/>
          </a:ln>
        </p:spPr>
      </p:pic>
      <p:sp>
        <p:nvSpPr>
          <p:cNvPr id="28" name="직사각형 27"/>
          <p:cNvSpPr/>
          <p:nvPr/>
        </p:nvSpPr>
        <p:spPr>
          <a:xfrm>
            <a:off x="611560" y="1292248"/>
            <a:ext cx="777686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구매한 상품권으로 서울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pay+ 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가맹점에서 결제하고 이용내역 확인이 가능합니다</a:t>
            </a:r>
            <a:r>
              <a:rPr lang="en-US" altLang="ko-KR" sz="11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 marL="171450" indent="-171450">
              <a:lnSpc>
                <a:spcPct val="11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가맹점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QR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스캔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(MPM</a:t>
            </a:r>
            <a:r>
              <a:rPr lang="en-US" altLang="ko-KR" sz="110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)</a:t>
            </a:r>
          </a:p>
          <a:p>
            <a:pPr>
              <a:lnSpc>
                <a:spcPct val="110000"/>
              </a:lnSpc>
              <a:spcBef>
                <a:spcPts val="100"/>
              </a:spcBef>
            </a:pPr>
            <a:r>
              <a:rPr lang="en-US" altLang="ko-KR" sz="110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 1. </a:t>
            </a:r>
            <a:r>
              <a:rPr lang="ko-KR" altLang="en-US" sz="110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가맹점 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고정형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QR 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을 이용고객이 </a:t>
            </a:r>
            <a:r>
              <a:rPr lang="ko-KR" altLang="en-US" sz="1100" dirty="0" err="1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스캔하여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결제</a:t>
            </a:r>
            <a:r>
              <a:rPr lang="ko-KR" altLang="en-US" sz="1100" dirty="0"/>
              <a:t> ①②</a:t>
            </a:r>
            <a:endParaRPr lang="en-US" altLang="ko-KR" sz="1100" dirty="0"/>
          </a:p>
          <a:p>
            <a:pPr>
              <a:lnSpc>
                <a:spcPct val="110000"/>
              </a:lnSpc>
              <a:spcBef>
                <a:spcPts val="100"/>
              </a:spcBef>
            </a:pPr>
            <a:r>
              <a:rPr lang="ko-KR" altLang="en-US" sz="110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 </a:t>
            </a:r>
            <a:r>
              <a:rPr lang="en-US" altLang="ko-KR" sz="110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2. </a:t>
            </a:r>
            <a:r>
              <a:rPr lang="ko-KR" altLang="en-US" sz="110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가맹점주나 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직원이 서울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Pay+ </a:t>
            </a:r>
            <a:r>
              <a:rPr lang="ko-KR" altLang="en-US" sz="1100" dirty="0" err="1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앱에서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생성한 가맹점 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QR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을 이용고객이 </a:t>
            </a:r>
            <a:r>
              <a:rPr lang="ko-KR" altLang="en-US" sz="1100" dirty="0" err="1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스캔하여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결제</a:t>
            </a:r>
            <a:endParaRPr lang="en-US" altLang="ko-KR" sz="1100" dirty="0">
              <a:solidFill>
                <a:schemeClr val="tx1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  <a:p>
            <a:pPr marL="171450" indent="-171450">
              <a:lnSpc>
                <a:spcPct val="11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endParaRPr lang="en-US" altLang="ko-KR" sz="1100" dirty="0" smtClean="0">
              <a:solidFill>
                <a:schemeClr val="tx1"/>
              </a:solidFill>
              <a:latin typeface="원신한 Light" panose="020B0303000000000000" pitchFamily="50" charset="-127"/>
              <a:ea typeface="원신한 Light" panose="020B0303000000000000" pitchFamily="50" charset="-127"/>
            </a:endParaRPr>
          </a:p>
        </p:txBody>
      </p:sp>
      <p:graphicFrame>
        <p:nvGraphicFramePr>
          <p:cNvPr id="29" name="표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361856"/>
              </p:ext>
            </p:extLst>
          </p:nvPr>
        </p:nvGraphicFramePr>
        <p:xfrm>
          <a:off x="612169" y="709246"/>
          <a:ext cx="791668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171"/>
                <a:gridCol w="19791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791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79171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가맹점주 가입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홈 메뉴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</a:t>
                      </a:r>
                      <a:r>
                        <a:rPr lang="en-US" altLang="ko-KR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1</a:t>
                      </a:r>
                      <a:endParaRPr lang="ko-KR" altLang="en-US" sz="1000" b="1" dirty="0" smtClean="0">
                        <a:solidFill>
                          <a:schemeClr val="bg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혜택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522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1835696" y="116632"/>
            <a:ext cx="91139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</a:t>
            </a:r>
            <a:endParaRPr lang="ko-KR" altLang="en-US" sz="12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21" name="그림 20" descr="신한플레이 &lt; 신한카드 - Internet Explor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12736" b="29828"/>
          <a:stretch/>
        </p:blipFill>
        <p:spPr>
          <a:xfrm>
            <a:off x="1115244" y="391816"/>
            <a:ext cx="7417570" cy="184278"/>
          </a:xfrm>
          <a:prstGeom prst="rect">
            <a:avLst/>
          </a:prstGeom>
          <a:ln w="3175">
            <a:noFill/>
          </a:ln>
        </p:spPr>
      </p:pic>
      <p:pic>
        <p:nvPicPr>
          <p:cNvPr id="24" name="그림 23" descr="신한플레이 &lt; 신한카드 - Internet Explor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89816" b="30212"/>
          <a:stretch/>
        </p:blipFill>
        <p:spPr>
          <a:xfrm>
            <a:off x="589521" y="371938"/>
            <a:ext cx="886136" cy="189470"/>
          </a:xfrm>
          <a:prstGeom prst="rect">
            <a:avLst/>
          </a:prstGeom>
          <a:ln w="3175">
            <a:noFill/>
          </a:ln>
        </p:spPr>
      </p:pic>
      <p:sp>
        <p:nvSpPr>
          <p:cNvPr id="14" name="직사각형 13"/>
          <p:cNvSpPr/>
          <p:nvPr/>
        </p:nvSpPr>
        <p:spPr>
          <a:xfrm>
            <a:off x="649505" y="1124744"/>
            <a:ext cx="777686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구매한 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상품권으로 서울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pay+ 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가맹점에서 결제하고 이용내역 확인이 가능합니다</a:t>
            </a:r>
            <a:r>
              <a:rPr lang="en-US" altLang="ko-KR" sz="11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 marL="171450" indent="-171450">
              <a:lnSpc>
                <a:spcPct val="11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ko-KR" altLang="en-US" sz="1100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고객</a:t>
            </a:r>
            <a:r>
              <a:rPr lang="en-US" altLang="ko-KR" sz="1100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QR</a:t>
            </a:r>
            <a:r>
              <a:rPr lang="ko-KR" altLang="en-US" sz="1100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생성</a:t>
            </a:r>
            <a:r>
              <a:rPr lang="en-US" altLang="ko-KR" sz="1100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(CPM): </a:t>
            </a:r>
            <a:r>
              <a:rPr lang="ko-KR" altLang="en-US" sz="1100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이용</a:t>
            </a:r>
            <a:r>
              <a:rPr lang="ko-KR" altLang="en-US" sz="110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고객이 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서울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Pay+</a:t>
            </a:r>
            <a:r>
              <a:rPr lang="ko-KR" altLang="en-US" sz="1100" dirty="0" err="1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앱에서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생성한 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QR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을 가맹점에 제시하여 가맹점이 </a:t>
            </a:r>
            <a:r>
              <a:rPr lang="en-US" altLang="ko-KR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QR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이나 바코드를 </a:t>
            </a:r>
            <a:r>
              <a:rPr lang="ko-KR" altLang="en-US" sz="1100" dirty="0" err="1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스캔하여</a:t>
            </a:r>
            <a:r>
              <a:rPr lang="ko-KR" altLang="en-US" sz="1100" dirty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 </a:t>
            </a:r>
            <a:r>
              <a:rPr lang="ko-KR" altLang="en-US" sz="110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</a:rPr>
              <a:t>결제</a:t>
            </a:r>
            <a:endParaRPr lang="en-US" altLang="ko-KR" sz="1100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graphicFrame>
        <p:nvGraphicFramePr>
          <p:cNvPr id="16" name="표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993651"/>
              </p:ext>
            </p:extLst>
          </p:nvPr>
        </p:nvGraphicFramePr>
        <p:xfrm>
          <a:off x="635697" y="2132856"/>
          <a:ext cx="7897116" cy="446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23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323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323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464496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STEP1</a:t>
                      </a:r>
                    </a:p>
                    <a:p>
                      <a:pPr algn="l" latinLnBrk="1"/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CPM: 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이용고객의 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QR</a:t>
                      </a:r>
                      <a:r>
                        <a:rPr lang="en-US" altLang="ko-KR" sz="1000" b="1" baseline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</a:t>
                      </a:r>
                      <a:r>
                        <a:rPr lang="ko-KR" altLang="en-US" sz="1000" b="1" baseline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또는 바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코드 스캔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STEP2</a:t>
                      </a:r>
                    </a:p>
                    <a:p>
                      <a:pPr algn="l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결제할 상품권 선택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STEP3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결제금액 입력 및 결제 완료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8" name="그림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6207" y="2645127"/>
            <a:ext cx="1751897" cy="3798527"/>
          </a:xfrm>
          <a:prstGeom prst="rect">
            <a:avLst/>
          </a:prstGeom>
        </p:spPr>
      </p:pic>
      <p:sp>
        <p:nvSpPr>
          <p:cNvPr id="29" name="직사각형 28"/>
          <p:cNvSpPr/>
          <p:nvPr/>
        </p:nvSpPr>
        <p:spPr>
          <a:xfrm>
            <a:off x="3762655" y="2636912"/>
            <a:ext cx="1745449" cy="3806742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rgbClr val="FF000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804034" y="2780928"/>
            <a:ext cx="1679734" cy="3496172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rgbClr val="FF000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69" y="2780928"/>
            <a:ext cx="1679734" cy="3474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7" name="표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427513"/>
              </p:ext>
            </p:extLst>
          </p:nvPr>
        </p:nvGraphicFramePr>
        <p:xfrm>
          <a:off x="612169" y="709246"/>
          <a:ext cx="791668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171"/>
                <a:gridCol w="19791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791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79171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가맹점주 가입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홈 메뉴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</a:t>
                      </a:r>
                      <a:r>
                        <a:rPr lang="en-US" altLang="ko-KR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2</a:t>
                      </a:r>
                      <a:endParaRPr lang="ko-KR" altLang="en-US" sz="1000" b="1" dirty="0" smtClean="0">
                        <a:solidFill>
                          <a:schemeClr val="bg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혜택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8" name="그림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552" y="2780928"/>
            <a:ext cx="1554832" cy="3672408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6473552" y="2782237"/>
            <a:ext cx="1554832" cy="3671099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rgbClr val="FF000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457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1835696" y="116632"/>
            <a:ext cx="91139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</a:t>
            </a:r>
            <a:endParaRPr lang="ko-KR" altLang="en-US" sz="12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21" name="그림 20" descr="신한플레이 &lt; 신한카드 - Internet Explor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12736" b="29828"/>
          <a:stretch/>
        </p:blipFill>
        <p:spPr>
          <a:xfrm>
            <a:off x="1115244" y="391816"/>
            <a:ext cx="7417570" cy="184278"/>
          </a:xfrm>
          <a:prstGeom prst="rect">
            <a:avLst/>
          </a:prstGeom>
          <a:ln w="3175">
            <a:noFill/>
          </a:ln>
        </p:spPr>
      </p:pic>
      <p:pic>
        <p:nvPicPr>
          <p:cNvPr id="24" name="그림 23" descr="신한플레이 &lt; 신한카드 - Internet Explor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89816" b="30212"/>
          <a:stretch/>
        </p:blipFill>
        <p:spPr>
          <a:xfrm>
            <a:off x="589521" y="371938"/>
            <a:ext cx="886136" cy="189470"/>
          </a:xfrm>
          <a:prstGeom prst="rect">
            <a:avLst/>
          </a:prstGeom>
          <a:ln w="3175">
            <a:noFill/>
          </a:ln>
        </p:spPr>
      </p:pic>
      <p:sp>
        <p:nvSpPr>
          <p:cNvPr id="14" name="직사각형 13"/>
          <p:cNvSpPr/>
          <p:nvPr/>
        </p:nvSpPr>
        <p:spPr>
          <a:xfrm>
            <a:off x="611560" y="1124745"/>
            <a:ext cx="7776864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lnSpc>
                <a:spcPct val="11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ko-KR" altLang="en-US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가맹점주는 </a:t>
            </a:r>
            <a:r>
              <a:rPr lang="ko-KR" altLang="en-US" sz="1100" b="1" spc="-70" dirty="0" err="1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가맹점홈에서</a:t>
            </a:r>
            <a:r>
              <a:rPr lang="ko-KR" altLang="en-US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 승인내역</a:t>
            </a:r>
            <a:r>
              <a:rPr lang="en-US" altLang="ko-KR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/</a:t>
            </a:r>
            <a:r>
              <a:rPr lang="ko-KR" altLang="en-US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매출내역 확인이 가능하고</a:t>
            </a:r>
            <a:r>
              <a:rPr lang="en-US" altLang="ko-KR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, </a:t>
            </a:r>
            <a:r>
              <a:rPr lang="ko-KR" altLang="en-US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승인취소</a:t>
            </a:r>
            <a:r>
              <a:rPr lang="en-US" altLang="ko-KR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/</a:t>
            </a:r>
            <a:r>
              <a:rPr lang="ko-KR" altLang="en-US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매출취소를 하실 수 있습니다</a:t>
            </a:r>
            <a:r>
              <a:rPr lang="en-US" altLang="ko-KR" sz="1100" b="1" spc="-70" dirty="0" smtClean="0">
                <a:solidFill>
                  <a:schemeClr val="tx1"/>
                </a:solidFill>
                <a:latin typeface="원신한 Light" panose="020B0303000000000000" pitchFamily="50" charset="-127"/>
                <a:ea typeface="원신한 Light" panose="020B0303000000000000" pitchFamily="50" charset="-127"/>
                <a:cs typeface="Arial"/>
                <a:sym typeface="Arial"/>
              </a:rPr>
              <a:t>.</a:t>
            </a:r>
            <a:endParaRPr lang="en-US" altLang="ko-KR" sz="11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graphicFrame>
        <p:nvGraphicFramePr>
          <p:cNvPr id="37" name="표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698224"/>
              </p:ext>
            </p:extLst>
          </p:nvPr>
        </p:nvGraphicFramePr>
        <p:xfrm>
          <a:off x="612169" y="709246"/>
          <a:ext cx="791668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171"/>
                <a:gridCol w="19791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791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79171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가맹점주 가입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홈 메뉴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</a:t>
                      </a:r>
                      <a:r>
                        <a:rPr lang="en-US" altLang="ko-KR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3</a:t>
                      </a:r>
                      <a:endParaRPr lang="ko-KR" altLang="en-US" sz="1000" b="1" dirty="0" smtClean="0">
                        <a:solidFill>
                          <a:schemeClr val="bg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혜택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402571"/>
              </p:ext>
            </p:extLst>
          </p:nvPr>
        </p:nvGraphicFramePr>
        <p:xfrm>
          <a:off x="611558" y="1916832"/>
          <a:ext cx="7921254" cy="4725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4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40418"/>
                <a:gridCol w="26404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725308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앱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메뉴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1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가맹점주 전체 메뉴</a:t>
                      </a:r>
                      <a:endParaRPr lang="en-US" altLang="ko-KR" sz="1000" b="1" dirty="0" smtClean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앱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메뉴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2</a:t>
                      </a:r>
                    </a:p>
                    <a:p>
                      <a:pPr algn="l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승인내역 및 매출조회</a:t>
                      </a:r>
                      <a:endParaRPr lang="en-US" altLang="ko-KR" sz="1000" b="1" dirty="0" smtClean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앱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메뉴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3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승인취소 및 매출취소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직사각형 22"/>
          <p:cNvSpPr/>
          <p:nvPr/>
        </p:nvSpPr>
        <p:spPr>
          <a:xfrm>
            <a:off x="6228184" y="2420461"/>
            <a:ext cx="2016224" cy="3998374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25" name="그림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99" y="2390853"/>
            <a:ext cx="2265838" cy="4105258"/>
          </a:xfrm>
          <a:prstGeom prst="rect">
            <a:avLst/>
          </a:prstGeom>
        </p:spPr>
      </p:pic>
      <p:sp>
        <p:nvSpPr>
          <p:cNvPr id="26" name="직사각형 25"/>
          <p:cNvSpPr/>
          <p:nvPr/>
        </p:nvSpPr>
        <p:spPr>
          <a:xfrm>
            <a:off x="799421" y="2390853"/>
            <a:ext cx="2265915" cy="4105258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rgbClr val="FF000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596025" y="3120186"/>
            <a:ext cx="671719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899592" y="4992394"/>
            <a:ext cx="1584175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/>
          <p:cNvSpPr/>
          <p:nvPr/>
        </p:nvSpPr>
        <p:spPr>
          <a:xfrm>
            <a:off x="3563888" y="2348880"/>
            <a:ext cx="1970664" cy="4069954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수급 예정</a:t>
            </a: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0336" y="2410925"/>
            <a:ext cx="1944216" cy="3997518"/>
          </a:xfrm>
          <a:prstGeom prst="rect">
            <a:avLst/>
          </a:prstGeom>
        </p:spPr>
      </p:pic>
      <p:sp>
        <p:nvSpPr>
          <p:cNvPr id="38" name="직사각형 37"/>
          <p:cNvSpPr/>
          <p:nvPr/>
        </p:nvSpPr>
        <p:spPr>
          <a:xfrm>
            <a:off x="3798655" y="4358549"/>
            <a:ext cx="1637441" cy="4386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291044" y="2492896"/>
            <a:ext cx="188135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취소하시고자 하시는 해당 거래내역을 선택하셔서 승인취소 또는 매출취소를 하실 수 있습니다</a:t>
            </a: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>
              <a:lnSpc>
                <a:spcPct val="110000"/>
              </a:lnSpc>
            </a:pP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marL="228600" indent="-228600">
              <a:lnSpc>
                <a:spcPct val="110000"/>
              </a:lnSpc>
              <a:buAutoNum type="arabicPeriod"/>
            </a:pPr>
            <a:endParaRPr lang="en-US" altLang="ko-KR" sz="10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ct val="1100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1. 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승인취소</a:t>
            </a: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: </a:t>
            </a:r>
          </a:p>
          <a:p>
            <a:pPr>
              <a:lnSpc>
                <a:spcPct val="110000"/>
              </a:lnSpc>
            </a:pP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당일 이용한 </a:t>
            </a:r>
            <a:r>
              <a:rPr lang="ko-KR" altLang="en-US" sz="1000" b="1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거래건에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한하여 당일 승인취소가능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ct val="110000"/>
              </a:lnSpc>
            </a:pPr>
            <a:endParaRPr lang="en-US" altLang="ko-KR" sz="10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ct val="1100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2. 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매출취소</a:t>
            </a: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: </a:t>
            </a:r>
          </a:p>
          <a:p>
            <a:pPr>
              <a:lnSpc>
                <a:spcPct val="110000"/>
              </a:lnSpc>
            </a:pP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이용일이 지난 다음날 </a:t>
            </a:r>
            <a:r>
              <a:rPr lang="ko-KR" altLang="en-US" sz="1000" b="1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거래건은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ct val="110000"/>
              </a:lnSpc>
            </a:pP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매출취소 메뉴에서 취소하여야 합니다</a:t>
            </a: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>
              <a:lnSpc>
                <a:spcPct val="110000"/>
              </a:lnSpc>
            </a:pP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ct val="110000"/>
              </a:lnSpc>
            </a:pPr>
            <a:endParaRPr lang="en-US" altLang="ko-KR" sz="10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ct val="110000"/>
              </a:lnSpc>
            </a:pPr>
            <a:r>
              <a:rPr lang="en-US" altLang="ko-KR" sz="1000" b="1" dirty="0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※ </a:t>
            </a:r>
            <a:r>
              <a:rPr lang="ko-KR" altLang="en-US" sz="1000" b="1" dirty="0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반드시 </a:t>
            </a:r>
            <a:r>
              <a:rPr lang="ko-KR" altLang="en-US" sz="1000" b="1" dirty="0" err="1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서울페이앱을</a:t>
            </a:r>
            <a:r>
              <a:rPr lang="ko-KR" altLang="en-US" sz="1000" b="1" dirty="0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통하여 승인취소나 매출취소가 되어야 합니다</a:t>
            </a:r>
            <a:r>
              <a:rPr lang="en-US" altLang="ko-KR" sz="1000" b="1" dirty="0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 </a:t>
            </a:r>
            <a:r>
              <a:rPr lang="ko-KR" altLang="en-US" sz="1000" b="1" dirty="0" err="1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신한카드</a:t>
            </a:r>
            <a:r>
              <a:rPr lang="ko-KR" altLang="en-US" sz="1000" b="1" dirty="0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고객센터를 통하여 취소요청을 하실 경우 이용자의 상품권한도가 복원되지 않습니다</a:t>
            </a:r>
            <a:r>
              <a:rPr lang="en-US" altLang="ko-KR" sz="1000" b="1" dirty="0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 </a:t>
            </a:r>
            <a:r>
              <a:rPr lang="ko-KR" altLang="en-US" sz="1000" b="1" dirty="0" err="1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이부분은</a:t>
            </a:r>
            <a:r>
              <a:rPr lang="ko-KR" altLang="en-US" sz="1000" b="1" dirty="0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빠르게 개선하도록 하겠습니다</a:t>
            </a:r>
            <a:r>
              <a:rPr lang="en-US" altLang="ko-KR" sz="1000" b="1" dirty="0" smtClean="0">
                <a:solidFill>
                  <a:srgbClr val="FF000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939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1835696" y="116632"/>
            <a:ext cx="91139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</a:t>
            </a:r>
            <a:endParaRPr lang="ko-KR" altLang="en-US" sz="12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pic>
        <p:nvPicPr>
          <p:cNvPr id="21" name="그림 20" descr="신한플레이 &lt; 신한카드 - Internet Explor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12736" b="29828"/>
          <a:stretch/>
        </p:blipFill>
        <p:spPr>
          <a:xfrm>
            <a:off x="1115244" y="391816"/>
            <a:ext cx="7417570" cy="184278"/>
          </a:xfrm>
          <a:prstGeom prst="rect">
            <a:avLst/>
          </a:prstGeom>
          <a:ln w="3175">
            <a:noFill/>
          </a:ln>
        </p:spPr>
      </p:pic>
      <p:pic>
        <p:nvPicPr>
          <p:cNvPr id="24" name="그림 23" descr="신한플레이 &lt; 신한카드 - Internet Explor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89816" b="30212"/>
          <a:stretch/>
        </p:blipFill>
        <p:spPr>
          <a:xfrm>
            <a:off x="589521" y="371938"/>
            <a:ext cx="886136" cy="189470"/>
          </a:xfrm>
          <a:prstGeom prst="rect">
            <a:avLst/>
          </a:prstGeom>
          <a:ln w="3175">
            <a:noFill/>
          </a:ln>
        </p:spPr>
      </p:pic>
      <p:sp>
        <p:nvSpPr>
          <p:cNvPr id="14" name="직사각형 13"/>
          <p:cNvSpPr/>
          <p:nvPr/>
        </p:nvSpPr>
        <p:spPr>
          <a:xfrm>
            <a:off x="1093203" y="1417293"/>
            <a:ext cx="4054861" cy="4295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0000"/>
              </a:lnSpc>
              <a:spcBef>
                <a:spcPts val="100"/>
              </a:spcBef>
            </a:pPr>
            <a:r>
              <a:rPr lang="ko-KR" altLang="en-US" sz="1100" b="1" dirty="0" smtClean="0">
                <a:solidFill>
                  <a:srgbClr val="0070C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참고</a:t>
            </a:r>
            <a:r>
              <a:rPr lang="en-US" altLang="ko-KR" sz="1100" b="1" dirty="0" smtClean="0">
                <a:solidFill>
                  <a:srgbClr val="0070C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) CPM</a:t>
            </a:r>
            <a:r>
              <a:rPr lang="ko-KR" altLang="en-US" sz="1100" b="1" dirty="0" smtClean="0">
                <a:solidFill>
                  <a:srgbClr val="0070C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결제</a:t>
            </a:r>
            <a:r>
              <a:rPr lang="en-US" altLang="ko-KR" sz="1100" b="1" dirty="0" smtClean="0">
                <a:solidFill>
                  <a:srgbClr val="0070C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100" b="1" dirty="0" smtClean="0">
                <a:solidFill>
                  <a:srgbClr val="0070C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바코드스캔결제</a:t>
            </a:r>
            <a:r>
              <a:rPr lang="en-US" altLang="ko-KR" sz="1100" b="1" dirty="0" smtClean="0">
                <a:solidFill>
                  <a:srgbClr val="0070C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r>
              <a:rPr lang="ko-KR" altLang="en-US" sz="1100" b="1" dirty="0" smtClean="0">
                <a:solidFill>
                  <a:srgbClr val="0070C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시 </a:t>
            </a:r>
            <a:r>
              <a:rPr lang="ko-KR" altLang="en-US" sz="1100" b="1" dirty="0" err="1" smtClean="0">
                <a:solidFill>
                  <a:srgbClr val="0070C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포스</a:t>
            </a:r>
            <a:r>
              <a:rPr lang="en-US" altLang="ko-KR" sz="1100" b="1" dirty="0" smtClean="0">
                <a:solidFill>
                  <a:srgbClr val="0070C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(POS) </a:t>
            </a:r>
            <a:r>
              <a:rPr lang="ko-KR" altLang="en-US" sz="1100" b="1" dirty="0" err="1" smtClean="0">
                <a:solidFill>
                  <a:srgbClr val="0070C0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입력값</a:t>
            </a:r>
            <a:endParaRPr lang="en-US" altLang="ko-KR" sz="1100" b="1" dirty="0" smtClean="0">
              <a:solidFill>
                <a:srgbClr val="0070C0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graphicFrame>
        <p:nvGraphicFramePr>
          <p:cNvPr id="37" name="표 36"/>
          <p:cNvGraphicFramePr>
            <a:graphicFrameLocks noGrp="1"/>
          </p:cNvGraphicFramePr>
          <p:nvPr>
            <p:extLst/>
          </p:nvPr>
        </p:nvGraphicFramePr>
        <p:xfrm>
          <a:off x="612169" y="709246"/>
          <a:ext cx="791668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171"/>
                <a:gridCol w="19791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791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79171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가맹점주 가입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홈 메뉴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혜택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804427"/>
              </p:ext>
            </p:extLst>
          </p:nvPr>
        </p:nvGraphicFramePr>
        <p:xfrm>
          <a:off x="1080976" y="1834993"/>
          <a:ext cx="6947408" cy="4675251"/>
        </p:xfrm>
        <a:graphic>
          <a:graphicData uri="http://schemas.openxmlformats.org/drawingml/2006/table">
            <a:tbl>
              <a:tblPr/>
              <a:tblGrid>
                <a:gridCol w="972566"/>
                <a:gridCol w="972566"/>
                <a:gridCol w="1116330"/>
                <a:gridCol w="1942973"/>
                <a:gridCol w="1942973"/>
              </a:tblGrid>
              <a:tr h="44386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결제방식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thinThick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결제내역확인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thinThick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가맹점명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thinThick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-11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 포스기</a:t>
                      </a:r>
                      <a:r>
                        <a:rPr lang="en-US" altLang="ko-KR" sz="1100" b="1" kern="0" spc="-11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(POS)</a:t>
                      </a:r>
                      <a:endParaRPr lang="ko-KR" altLang="en-US" sz="1100" b="1" kern="0" spc="-11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-11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입력값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thinThick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결제취소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thinThick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AED"/>
                    </a:solidFill>
                  </a:tcPr>
                </a:tc>
              </a:tr>
              <a:tr h="327914">
                <a:tc rowSpan="8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baseline="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CPM</a:t>
                      </a:r>
                      <a:r>
                        <a:rPr lang="ko-KR" altLang="en-US" sz="1000" b="1" kern="0" spc="0" baseline="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방식</a:t>
                      </a: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baseline="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(</a:t>
                      </a:r>
                      <a:r>
                        <a:rPr lang="ko-KR" altLang="en-US" sz="1000" b="1" kern="0" spc="0" baseline="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바코드스캔</a:t>
                      </a:r>
                      <a:r>
                        <a:rPr lang="en-US" altLang="ko-KR" sz="1000" b="1" kern="0" spc="0" baseline="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)</a:t>
                      </a:r>
                      <a:endParaRPr lang="ko-KR" altLang="en-US" sz="1000" b="1" kern="0" spc="0" baseline="0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thinThick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POS, 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서울페이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+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thinThick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미니스톱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thinThick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-21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신용카드→바코드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thinThick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-10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환불→환불재거래→취소 바코드 스캔</a:t>
                      </a: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-10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→알림메시지확인→취소 바코드 스캔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thinThick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91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POS, 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서울페이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+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GS25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-21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별도 조작 필요없음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취소 바코드 스캔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91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POS, 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서울페이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+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CU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-21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바코드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취소 바코드 스캔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91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POS, 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서울페이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+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세븐일레븐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-21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신용카드→바코드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포스기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(</a:t>
                      </a: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POS)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취소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91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POS, 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서울페이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+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Emart24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-21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별도 조작 필요없음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취소 바코드 스캔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91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POS,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서울페이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+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파리파게뜨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-21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기타결제→신용앱카드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반품→영수증반품→조회→반품</a:t>
                      </a: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→취소 바코드 스캔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91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POS, 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서울페이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+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베스킨라빈스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-21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바코드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취소 바코드 스캔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91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POS, 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서울페이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+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던킨도너츠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-4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신용카드 통합</a:t>
                      </a: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-4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→바코드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-4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반품하기→취소할 물품선택→취소바코드 스캔→취소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7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 baseline="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MPM</a:t>
                      </a:r>
                      <a:r>
                        <a:rPr lang="ko-KR" altLang="en-US" sz="1000" b="1" kern="0" spc="0" baseline="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방식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서울페이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+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앱</a:t>
                      </a: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(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설치 필수</a:t>
                      </a: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)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-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-11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-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-4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서울페이</a:t>
                      </a:r>
                      <a:r>
                        <a:rPr lang="en-US" altLang="ko-KR" sz="1000" kern="0" spc="-4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+</a:t>
                      </a:r>
                      <a:r>
                        <a:rPr lang="ko-KR" altLang="en-US" sz="1000" kern="0" spc="-40" dirty="0" err="1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앱</a:t>
                      </a:r>
                      <a:endParaRPr lang="ko-KR" altLang="en-US" sz="1000" kern="0" spc="-40" dirty="0">
                        <a:solidFill>
                          <a:srgbClr val="000000"/>
                        </a:solidFill>
                        <a:effectLst/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-4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</a:t>
                      </a:r>
                      <a:r>
                        <a:rPr lang="en-US" altLang="ko-KR" sz="1000" kern="0" spc="-4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, </a:t>
                      </a:r>
                      <a:r>
                        <a:rPr lang="ko-KR" altLang="en-US" sz="1000" kern="0" spc="-40" dirty="0">
                          <a:solidFill>
                            <a:srgbClr val="000000"/>
                          </a:solidFill>
                          <a:effectLst/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직원 취소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682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220360"/>
              </p:ext>
            </p:extLst>
          </p:nvPr>
        </p:nvGraphicFramePr>
        <p:xfrm>
          <a:off x="636150" y="1844824"/>
          <a:ext cx="7896662" cy="482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83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483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824536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혜택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1</a:t>
                      </a:r>
                    </a:p>
                    <a:p>
                      <a:pPr algn="l" latinLnBrk="1"/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Big</a:t>
                      </a:r>
                      <a:r>
                        <a:rPr lang="en-US" altLang="ko-KR" sz="1000" b="1" baseline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Data </a:t>
                      </a:r>
                      <a:r>
                        <a:rPr lang="ko-KR" altLang="en-US" sz="1000" b="1" baseline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분석 </a:t>
                      </a:r>
                      <a:r>
                        <a:rPr lang="ko-KR" altLang="en-US" sz="1000" b="1" baseline="0" dirty="0" err="1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매출통계</a:t>
                      </a:r>
                      <a:r>
                        <a:rPr lang="ko-KR" altLang="en-US" sz="1000" b="1" baseline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 무료 제공</a:t>
                      </a:r>
                      <a:endParaRPr lang="ko-KR" altLang="en-US" sz="1000" b="1" strike="sngStrike" dirty="0">
                        <a:solidFill>
                          <a:schemeClr val="tx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혜택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2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 리뷰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직사각형 14"/>
          <p:cNvSpPr/>
          <p:nvPr/>
        </p:nvSpPr>
        <p:spPr>
          <a:xfrm>
            <a:off x="1932418" y="116632"/>
            <a:ext cx="91139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</a:t>
            </a:r>
            <a:endParaRPr lang="ko-KR" altLang="en-US" sz="1200" b="1" strike="sngStrike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611560" y="1124744"/>
            <a:ext cx="676866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서울사랑상품권 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QR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결제와 매입내역 취소내역을 관리하고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주별 월별 매출현황 통계를 관리할 수 있습니다</a:t>
            </a:r>
            <a:r>
              <a:rPr lang="en-US" altLang="ko-KR" sz="11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 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리뷰관리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 사진등록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사장님 한마디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가맹점 홍보</a:t>
            </a:r>
            <a:r>
              <a:rPr lang="en-US" altLang="ko-KR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) </a:t>
            </a:r>
            <a:r>
              <a:rPr lang="ko-KR" altLang="en-US" sz="11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등록기능이 있습니다</a:t>
            </a:r>
            <a:r>
              <a:rPr lang="en-US" altLang="ko-KR" sz="1100" b="1" dirty="0" smtClean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</a:t>
            </a:r>
          </a:p>
        </p:txBody>
      </p:sp>
      <p:pic>
        <p:nvPicPr>
          <p:cNvPr id="11" name="그림 10" descr="신한플레이 &lt; 신한카드 - Internet Explorer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12736" b="29828"/>
          <a:stretch/>
        </p:blipFill>
        <p:spPr>
          <a:xfrm>
            <a:off x="1193914" y="402090"/>
            <a:ext cx="7338899" cy="182324"/>
          </a:xfrm>
          <a:prstGeom prst="rect">
            <a:avLst/>
          </a:prstGeom>
          <a:ln w="3175">
            <a:noFill/>
          </a:ln>
        </p:spPr>
      </p:pic>
      <p:pic>
        <p:nvPicPr>
          <p:cNvPr id="21" name="그림 20" descr="신한플레이 &lt; 신한카드 - Internet Explorer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" t="67409" r="89816" b="30212"/>
          <a:stretch/>
        </p:blipFill>
        <p:spPr>
          <a:xfrm>
            <a:off x="611560" y="402090"/>
            <a:ext cx="762993" cy="163140"/>
          </a:xfrm>
          <a:prstGeom prst="rect">
            <a:avLst/>
          </a:prstGeom>
          <a:ln w="3175">
            <a:noFill/>
          </a:ln>
        </p:spPr>
      </p:pic>
      <p:sp>
        <p:nvSpPr>
          <p:cNvPr id="16" name="직사각형 15"/>
          <p:cNvSpPr/>
          <p:nvPr/>
        </p:nvSpPr>
        <p:spPr>
          <a:xfrm>
            <a:off x="1472021" y="2311021"/>
            <a:ext cx="2091867" cy="4214323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추가</a:t>
            </a:r>
          </a:p>
          <a:p>
            <a:pPr algn="ctr"/>
            <a:endParaRPr lang="ko-KR" altLang="en-US" sz="1400" b="1" dirty="0">
              <a:solidFill>
                <a:schemeClr val="tx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5412591" y="2311021"/>
            <a:ext cx="2111737" cy="4201748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schemeClr val="tx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수급 예정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751" y="2356395"/>
            <a:ext cx="2028137" cy="4168949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7616" y="2337345"/>
            <a:ext cx="2028137" cy="4168949"/>
          </a:xfrm>
          <a:prstGeom prst="rect">
            <a:avLst/>
          </a:prstGeom>
        </p:spPr>
      </p:pic>
      <p:graphicFrame>
        <p:nvGraphicFramePr>
          <p:cNvPr id="23" name="표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555895"/>
              </p:ext>
            </p:extLst>
          </p:nvPr>
        </p:nvGraphicFramePr>
        <p:xfrm>
          <a:off x="612169" y="709246"/>
          <a:ext cx="791668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171"/>
                <a:gridCol w="19791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791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79171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가맹점주 가입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홈 메뉴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결제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bg1"/>
                          </a:solidFill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혜택</a:t>
                      </a:r>
                      <a:endParaRPr lang="ko-KR" altLang="en-US" sz="1000" b="1" dirty="0">
                        <a:solidFill>
                          <a:schemeClr val="bg1"/>
                        </a:solidFill>
                        <a:latin typeface="나눔스퀘어" panose="020B0600000101010101" pitchFamily="50" charset="-127"/>
                        <a:ea typeface="나눔스퀘어" panose="020B0600000101010101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338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718</Words>
  <Application>Microsoft Office PowerPoint</Application>
  <PresentationFormat>화면 슬라이드 쇼(4:3)</PresentationFormat>
  <Paragraphs>169</Paragraphs>
  <Slides>10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PowerPoint 프레젠테이션</vt:lpstr>
      <vt:lpstr>Q1. 서울페이+ 앱은 반드시 설치해야하나요?  A1. 네. 원활한 상품권 결제를 위해 반드시 설치하셔야 합니다. 1월 24일 신규 발행  되는 서울사랑상품권은 신규앱인 서울페이+를 통해서만 구매하실 수 있으며, 신규앱을 통해서만 결제할 수 있습니다. 고객이 서울페이+ 앱을 통해 결제하는 경우, 가맹점주 및 직원이 결제내역을 확인하기 위해서는 가맹점주께서 반드시 서울페이+ 앱을 설치해주셔야 합니다.  Q2. 비플제로페이 등 기존 앱으로 상품권을 결제하는 경우에는 어디서 확인하나요?  A2-1. 고객이 1.23(일)까지 구입한 상품권을 기존앱으로 결제하는 경우, 기존 제로페이 가맹점    앱에서 확인 가능합니다.  A2-2. 고객이 1.24(월)  이후 서울페이+앱에서 상품권을 구매하여 결제하는 경우, 서울페이+앱에서 확인 가능합니다.   Q3. 가맹점주 및 직원 전용 서울페이+ 앱이 별도로 존재하나요?  A3. 아닙니다. 가맹점주 및 직원 전용 서울페이+ 앱은 별도로 존재하지 않으며, 고객이 사용하는 서울페이+ 앱과 동일한 앱으로 가맹점주 및 직원분께서 사용 가능합니다.   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</cp:revision>
  <dcterms:created xsi:type="dcterms:W3CDTF">2022-02-07T05:22:54Z</dcterms:created>
  <dcterms:modified xsi:type="dcterms:W3CDTF">2022-02-07T05:24:32Z</dcterms:modified>
</cp:coreProperties>
</file>