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47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D907E-AC5B-40C0-880F-434B55718252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94B74-AF4C-42BE-A68B-12D5DD793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797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D1D3B-572B-4C04-9DF8-3D4BA5BCC1F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0672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D1D3B-572B-4C04-9DF8-3D4BA5BCC1F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259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2539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662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93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945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513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427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286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011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611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3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2789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8C99A-C3B3-4CF8-81C1-406074074A04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F251E-75FB-4639-A35F-F8BA6B9160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765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2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2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m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903286" y="2295358"/>
            <a:ext cx="512509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앱</a:t>
            </a:r>
            <a:r>
              <a:rPr lang="ko-KR" alt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 가맹점 직원 사용매뉴얼</a:t>
            </a:r>
            <a:endParaRPr lang="en-US" altLang="ko-KR" sz="36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914780" y="5239128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2022. 1.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26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115550"/>
            <a:ext cx="1870452" cy="88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87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표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78496"/>
              </p:ext>
            </p:extLst>
          </p:nvPr>
        </p:nvGraphicFramePr>
        <p:xfrm>
          <a:off x="589520" y="1883512"/>
          <a:ext cx="7893156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2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732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732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73289"/>
              </a:tblGrid>
              <a:tr h="446449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STEP1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메뉴선택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STEP2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직원신청 선택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STEP3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신청 선택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STEP4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 검색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43808" y="44624"/>
            <a:ext cx="568504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endParaRPr lang="en-US" altLang="ko-KR" sz="12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627784" y="123165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가맹점직원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648" y="1124744"/>
            <a:ext cx="6768664" cy="324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직원은 가맹점주에게 직원신청을 할 수 있고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가맹점주가 승인하면 직원메뉴를 이용할 수 있습니다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</p:txBody>
      </p:sp>
      <p:pic>
        <p:nvPicPr>
          <p:cNvPr id="11" name="그림 10" descr="신한플레이 &lt; 신한카드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2016880" y="415127"/>
            <a:ext cx="6511973" cy="161779"/>
          </a:xfrm>
          <a:prstGeom prst="rect">
            <a:avLst/>
          </a:prstGeom>
          <a:ln w="3175">
            <a:noFill/>
          </a:ln>
        </p:spPr>
      </p:pic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0" y="311874"/>
            <a:ext cx="1427359" cy="305192"/>
          </a:xfrm>
          <a:prstGeom prst="rect">
            <a:avLst/>
          </a:prstGeom>
          <a:ln w="3175">
            <a:noFill/>
          </a:ln>
        </p:spPr>
      </p:pic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061658"/>
              </p:ext>
            </p:extLst>
          </p:nvPr>
        </p:nvGraphicFramePr>
        <p:xfrm>
          <a:off x="612169" y="715779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직원신청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  <a:endParaRPr lang="ko-KR" altLang="en-US" sz="1000" b="1" dirty="0" smtClean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rgbClr val="002060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4" name="그림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51" y="2348880"/>
            <a:ext cx="1662319" cy="359742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039" y="2348881"/>
            <a:ext cx="1682221" cy="359742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882" y="2348880"/>
            <a:ext cx="1584175" cy="3597428"/>
          </a:xfrm>
          <a:prstGeom prst="rect">
            <a:avLst/>
          </a:prstGeom>
        </p:spPr>
      </p:pic>
      <p:sp>
        <p:nvSpPr>
          <p:cNvPr id="27" name="직사각형 26"/>
          <p:cNvSpPr/>
          <p:nvPr/>
        </p:nvSpPr>
        <p:spPr>
          <a:xfrm>
            <a:off x="769351" y="2348880"/>
            <a:ext cx="1681176" cy="359742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643674" y="2359948"/>
            <a:ext cx="1672742" cy="358636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4695966" y="2348880"/>
            <a:ext cx="1598091" cy="359742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673634" y="2348880"/>
            <a:ext cx="1685560" cy="359742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9" name="타원 8"/>
          <p:cNvSpPr/>
          <p:nvPr/>
        </p:nvSpPr>
        <p:spPr>
          <a:xfrm>
            <a:off x="727908" y="2535887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왼쪽 화살표 13"/>
          <p:cNvSpPr/>
          <p:nvPr/>
        </p:nvSpPr>
        <p:spPr>
          <a:xfrm>
            <a:off x="1043608" y="2535887"/>
            <a:ext cx="216024" cy="144016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3635896" y="2532522"/>
            <a:ext cx="432048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왼쪽 화살표 33"/>
          <p:cNvSpPr/>
          <p:nvPr/>
        </p:nvSpPr>
        <p:spPr>
          <a:xfrm rot="14283391">
            <a:off x="3527884" y="2354225"/>
            <a:ext cx="216024" cy="144016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5" name="그림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4098" y="2378616"/>
            <a:ext cx="1662318" cy="356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01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표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368619"/>
              </p:ext>
            </p:extLst>
          </p:nvPr>
        </p:nvGraphicFramePr>
        <p:xfrm>
          <a:off x="589520" y="1883512"/>
          <a:ext cx="7893156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2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732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732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73289"/>
              </a:tblGrid>
              <a:tr h="446449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STEP5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 선택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STEP6</a:t>
                      </a:r>
                    </a:p>
                    <a:p>
                      <a:pPr algn="l" latinLnBrk="1"/>
                      <a:r>
                        <a:rPr lang="ko-KR" altLang="en-US" sz="1000" spc="-150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 직원 개인정보 제공 동의 확인</a:t>
                      </a:r>
                      <a:endParaRPr lang="ko-KR" altLang="en-US" sz="1000" spc="-15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STEP7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동의 후 신청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STEP8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 등록 신청 완료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43808" y="44624"/>
            <a:ext cx="568504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endParaRPr lang="en-US" altLang="ko-KR" sz="12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627784" y="123165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가맹점직원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648" y="1124744"/>
            <a:ext cx="6768664" cy="324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직원은 가맹점주에게 직원신청을 할 수 있고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가맹점주가 승인하면 직원메뉴를 이용할 수 있습니다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</p:txBody>
      </p:sp>
      <p:pic>
        <p:nvPicPr>
          <p:cNvPr id="11" name="그림 10" descr="신한플레이 &lt; 신한카드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2016880" y="415127"/>
            <a:ext cx="6511973" cy="161779"/>
          </a:xfrm>
          <a:prstGeom prst="rect">
            <a:avLst/>
          </a:prstGeom>
          <a:ln w="3175">
            <a:noFill/>
          </a:ln>
        </p:spPr>
      </p:pic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0" y="311874"/>
            <a:ext cx="1427359" cy="305192"/>
          </a:xfrm>
          <a:prstGeom prst="rect">
            <a:avLst/>
          </a:prstGeom>
          <a:ln w="3175">
            <a:noFill/>
          </a:ln>
        </p:spPr>
      </p:pic>
      <p:sp>
        <p:nvSpPr>
          <p:cNvPr id="27" name="직사각형 26"/>
          <p:cNvSpPr/>
          <p:nvPr/>
        </p:nvSpPr>
        <p:spPr>
          <a:xfrm>
            <a:off x="769351" y="2348880"/>
            <a:ext cx="1681176" cy="359742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643674" y="2359948"/>
            <a:ext cx="1672742" cy="358636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4695966" y="2348880"/>
            <a:ext cx="1598091" cy="359742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673634" y="2348880"/>
            <a:ext cx="1685560" cy="359742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40" y="2354207"/>
            <a:ext cx="1663088" cy="358677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30" y="2367667"/>
            <a:ext cx="1657748" cy="35733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823" y="2359948"/>
            <a:ext cx="1585234" cy="3581032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4376" y="2367668"/>
            <a:ext cx="1651338" cy="3573312"/>
          </a:xfrm>
          <a:prstGeom prst="rect">
            <a:avLst/>
          </a:prstGeom>
        </p:spPr>
      </p:pic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25698"/>
              </p:ext>
            </p:extLst>
          </p:nvPr>
        </p:nvGraphicFramePr>
        <p:xfrm>
          <a:off x="612169" y="715779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직원신청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  <a:endParaRPr lang="ko-KR" altLang="en-US" sz="1000" b="1" dirty="0" smtClean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rgbClr val="002060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45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843808" y="44624"/>
            <a:ext cx="568504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endParaRPr lang="en-US" altLang="ko-KR" sz="12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627784" y="123165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가맹점직원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560" y="1124744"/>
            <a:ext cx="6768664" cy="324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직원은 가맹점주에게 직원신청을 할 수 있고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가맹점주가 승인하면 직원메뉴를 이용할 수 있습니다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</p:txBody>
      </p:sp>
      <p:pic>
        <p:nvPicPr>
          <p:cNvPr id="11" name="그림 10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2016880" y="415127"/>
            <a:ext cx="6511973" cy="161779"/>
          </a:xfrm>
          <a:prstGeom prst="rect">
            <a:avLst/>
          </a:prstGeom>
          <a:ln w="3175">
            <a:noFill/>
          </a:ln>
        </p:spPr>
      </p:pic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0" y="311874"/>
            <a:ext cx="1427359" cy="305192"/>
          </a:xfrm>
          <a:prstGeom prst="rect">
            <a:avLst/>
          </a:prstGeom>
          <a:ln w="3175">
            <a:noFill/>
          </a:ln>
        </p:spPr>
      </p:pic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985413"/>
              </p:ext>
            </p:extLst>
          </p:nvPr>
        </p:nvGraphicFramePr>
        <p:xfrm>
          <a:off x="611556" y="1916832"/>
          <a:ext cx="7917296" cy="472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86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586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2530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직원 전체 메뉴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 직원 홈 메뉴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304" y="2424132"/>
            <a:ext cx="1960024" cy="4054799"/>
          </a:xfrm>
          <a:prstGeom prst="rect">
            <a:avLst/>
          </a:prstGeom>
        </p:spPr>
      </p:pic>
      <p:sp>
        <p:nvSpPr>
          <p:cNvPr id="24" name="직사각형 23"/>
          <p:cNvSpPr/>
          <p:nvPr/>
        </p:nvSpPr>
        <p:spPr>
          <a:xfrm>
            <a:off x="5564303" y="2406525"/>
            <a:ext cx="1960025" cy="407240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441988" y="2390853"/>
            <a:ext cx="2265915" cy="410525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955440"/>
              </p:ext>
            </p:extLst>
          </p:nvPr>
        </p:nvGraphicFramePr>
        <p:xfrm>
          <a:off x="612169" y="692696"/>
          <a:ext cx="7916684" cy="321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219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직원신청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rgbClr val="002060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289" y="2418233"/>
            <a:ext cx="2235614" cy="405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82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115616" y="1154619"/>
            <a:ext cx="676875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endParaRPr lang="en-US" altLang="ko-KR" sz="12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803823"/>
              </p:ext>
            </p:extLst>
          </p:nvPr>
        </p:nvGraphicFramePr>
        <p:xfrm>
          <a:off x="683568" y="2132856"/>
          <a:ext cx="7845285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50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150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150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46449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STEP1</a:t>
                      </a:r>
                    </a:p>
                    <a:p>
                      <a:pPr algn="l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MPM: QR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코드 스캔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STEP2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결제할 상품권 선택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STEP3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결제금액 입력 및 결제 완료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552" y="2662929"/>
            <a:ext cx="1554832" cy="3718399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680" y="2655462"/>
            <a:ext cx="1628120" cy="3725866"/>
          </a:xfrm>
          <a:prstGeom prst="rect">
            <a:avLst/>
          </a:prstGeom>
        </p:spPr>
      </p:pic>
      <p:sp>
        <p:nvSpPr>
          <p:cNvPr id="25" name="직사각형 24"/>
          <p:cNvSpPr/>
          <p:nvPr/>
        </p:nvSpPr>
        <p:spPr>
          <a:xfrm>
            <a:off x="1142866" y="2655462"/>
            <a:ext cx="1628872" cy="372586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6473552" y="2664239"/>
            <a:ext cx="1554832" cy="371708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83568" y="1412776"/>
            <a:ext cx="7776864" cy="491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구매한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상품권으로 서울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pay+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가맹점에서 결제하고 이용내역 확인이 가능합니다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가맹점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(MPM)</a:t>
            </a:r>
          </a:p>
          <a:p>
            <a:pPr>
              <a:lnSpc>
                <a:spcPct val="110000"/>
              </a:lnSpc>
              <a:spcBef>
                <a:spcPts val="100"/>
              </a:spcBef>
            </a:pP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1.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가맹점 고정형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을 이용고객이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스캔하여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결제</a:t>
            </a:r>
            <a:r>
              <a:rPr lang="ko-KR" altLang="en-US" sz="1100" dirty="0"/>
              <a:t> ①②</a:t>
            </a:r>
            <a:endParaRPr lang="en-US" altLang="ko-KR" sz="1100" dirty="0"/>
          </a:p>
          <a:p>
            <a:pPr>
              <a:lnSpc>
                <a:spcPct val="110000"/>
              </a:lnSpc>
              <a:spcBef>
                <a:spcPts val="100"/>
              </a:spcBef>
            </a:pP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2.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가맹점주나 직원이 서울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Pay+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앱에서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생성한 가맹점 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을 이용고객이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스캔하여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결제</a:t>
            </a:r>
            <a:endParaRPr lang="en-US" altLang="ko-KR" sz="1100" dirty="0">
              <a:solidFill>
                <a:schemeClr val="tx1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altLang="ko-KR" sz="1100" dirty="0" smtClean="0">
              <a:solidFill>
                <a:schemeClr val="tx1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627784" y="123165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가맹점직원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31" name="그림 30" descr="신한플레이 &lt; 신한카드 - Internet Explor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2016880" y="415127"/>
            <a:ext cx="6511973" cy="161779"/>
          </a:xfrm>
          <a:prstGeom prst="rect">
            <a:avLst/>
          </a:prstGeom>
          <a:ln w="3175">
            <a:noFill/>
          </a:ln>
        </p:spPr>
      </p:pic>
      <p:pic>
        <p:nvPicPr>
          <p:cNvPr id="32" name="그림 31" descr="신한플레이 &lt; 신한카드 - Internet Explor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0" y="311874"/>
            <a:ext cx="1427359" cy="305192"/>
          </a:xfrm>
          <a:prstGeom prst="rect">
            <a:avLst/>
          </a:prstGeom>
          <a:ln w="3175">
            <a:noFill/>
          </a:ln>
        </p:spPr>
      </p:pic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15438"/>
              </p:ext>
            </p:extLst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직원신청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645127"/>
            <a:ext cx="1656184" cy="3798527"/>
          </a:xfrm>
          <a:prstGeom prst="rect">
            <a:avLst/>
          </a:prstGeom>
        </p:spPr>
      </p:pic>
      <p:sp>
        <p:nvSpPr>
          <p:cNvPr id="16" name="직사각형 15"/>
          <p:cNvSpPr/>
          <p:nvPr/>
        </p:nvSpPr>
        <p:spPr>
          <a:xfrm>
            <a:off x="3786360" y="2636912"/>
            <a:ext cx="1649736" cy="3806742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545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611560" y="1124744"/>
            <a:ext cx="777686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구매한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상품권으로 서울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pay+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가맹점에서 결제하고 이용내역 확인이 가능합니다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ko-KR" altLang="en-US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고객</a:t>
            </a:r>
            <a:r>
              <a:rPr lang="en-US" altLang="ko-KR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QR</a:t>
            </a:r>
            <a:r>
              <a:rPr lang="ko-KR" altLang="en-US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생성</a:t>
            </a:r>
            <a:r>
              <a:rPr lang="en-US" altLang="ko-KR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(CPM): </a:t>
            </a:r>
            <a:r>
              <a:rPr lang="ko-KR" altLang="en-US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이용</a:t>
            </a:r>
            <a:r>
              <a:rPr lang="ko-KR" altLang="en-US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고객이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서울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Pay+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앱에서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생성한 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을 가맹점에 제시하여 가맹점이 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이나 바코드를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스캔하여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</a:t>
            </a:r>
            <a:r>
              <a:rPr lang="ko-KR" altLang="en-US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결제</a:t>
            </a:r>
            <a:endParaRPr lang="en-US" altLang="ko-KR" sz="1100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316049"/>
              </p:ext>
            </p:extLst>
          </p:nvPr>
        </p:nvGraphicFramePr>
        <p:xfrm>
          <a:off x="635697" y="2060848"/>
          <a:ext cx="7893156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10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10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10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46449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STEP1</a:t>
                      </a:r>
                    </a:p>
                    <a:p>
                      <a:pPr algn="l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CPM: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이용고객의 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QR</a:t>
                      </a:r>
                      <a:r>
                        <a:rPr lang="en-US" altLang="ko-KR" sz="1000" b="1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</a:t>
                      </a:r>
                      <a:r>
                        <a:rPr lang="ko-KR" altLang="en-US" sz="1000" b="1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또는 바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코드 스캔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STEP2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결제할 상품권 선택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STEP3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결제금액 입력 및 결제 완료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552" y="2682019"/>
            <a:ext cx="1554832" cy="3627301"/>
          </a:xfrm>
          <a:prstGeom prst="rect">
            <a:avLst/>
          </a:prstGeom>
        </p:spPr>
      </p:pic>
      <p:sp>
        <p:nvSpPr>
          <p:cNvPr id="30" name="직사각형 29"/>
          <p:cNvSpPr/>
          <p:nvPr/>
        </p:nvSpPr>
        <p:spPr>
          <a:xfrm>
            <a:off x="6473552" y="2683328"/>
            <a:ext cx="1554832" cy="3625992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1122043" y="2708920"/>
            <a:ext cx="1679734" cy="3496172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78" y="2708920"/>
            <a:ext cx="1679734" cy="347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직사각형 16"/>
          <p:cNvSpPr/>
          <p:nvPr/>
        </p:nvSpPr>
        <p:spPr>
          <a:xfrm>
            <a:off x="2627784" y="123165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가맹점직원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18" name="그림 17" descr="신한플레이 &lt; 신한카드 - Internet Explor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2016880" y="415127"/>
            <a:ext cx="6511973" cy="161779"/>
          </a:xfrm>
          <a:prstGeom prst="rect">
            <a:avLst/>
          </a:prstGeom>
          <a:ln w="3175">
            <a:noFill/>
          </a:ln>
        </p:spPr>
      </p:pic>
      <p:pic>
        <p:nvPicPr>
          <p:cNvPr id="19" name="그림 18" descr="신한플레이 &lt; 신한카드 - Internet Explor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0" y="311874"/>
            <a:ext cx="1427359" cy="305192"/>
          </a:xfrm>
          <a:prstGeom prst="rect">
            <a:avLst/>
          </a:prstGeom>
          <a:ln w="3175">
            <a:noFill/>
          </a:ln>
        </p:spPr>
      </p:pic>
      <p:graphicFrame>
        <p:nvGraphicFramePr>
          <p:cNvPr id="23" name="표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083745"/>
              </p:ext>
            </p:extLst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직원신청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  <a:endParaRPr lang="ko-KR" altLang="en-US" sz="1000" b="1" dirty="0" smtClean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573119"/>
            <a:ext cx="1656184" cy="3798527"/>
          </a:xfrm>
          <a:prstGeom prst="rect">
            <a:avLst/>
          </a:prstGeom>
        </p:spPr>
      </p:pic>
      <p:sp>
        <p:nvSpPr>
          <p:cNvPr id="21" name="직사각형 20"/>
          <p:cNvSpPr/>
          <p:nvPr/>
        </p:nvSpPr>
        <p:spPr>
          <a:xfrm>
            <a:off x="3786360" y="2564904"/>
            <a:ext cx="1649736" cy="3806742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2323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683568" y="1124744"/>
            <a:ext cx="777686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가맹점주는 </a:t>
            </a:r>
            <a:r>
              <a:rPr lang="ko-KR" altLang="en-US" sz="1100" b="1" spc="-70" dirty="0" err="1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가맹점홈에서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 승인내역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/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승인취소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, 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매출내역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/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매출취소를 하실 수 있습니다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.</a:t>
            </a:r>
            <a:endParaRPr lang="en-US" altLang="ko-KR" sz="11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053188"/>
              </p:ext>
            </p:extLst>
          </p:nvPr>
        </p:nvGraphicFramePr>
        <p:xfrm>
          <a:off x="611558" y="1916832"/>
          <a:ext cx="7921254" cy="472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4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0418"/>
                <a:gridCol w="26404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2530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가맹점직원 전체 메뉴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승인내역 확인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3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승인취소 및 매출취소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6228184" y="2420461"/>
            <a:ext cx="2016224" cy="3998374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028459" y="3817833"/>
            <a:ext cx="671719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3563888" y="2348880"/>
            <a:ext cx="1970664" cy="4069954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수급 예정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91044" y="2492896"/>
            <a:ext cx="18813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취소하시고자 하시는 해당 거래내역을 선택하셔서 승인취소를 하실 수 있습니다</a:t>
            </a: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>
              <a:lnSpc>
                <a:spcPct val="110000"/>
              </a:lnSpc>
            </a:pP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228600" indent="-228600">
              <a:lnSpc>
                <a:spcPct val="110000"/>
              </a:lnSpc>
              <a:buAutoNum type="arabicPeriod"/>
            </a:pPr>
            <a:endParaRPr lang="en-US" altLang="ko-KR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1. 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승인취소</a:t>
            </a: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</a:p>
          <a:p>
            <a:pPr>
              <a:lnSpc>
                <a:spcPct val="110000"/>
              </a:lnSpc>
            </a:pP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당일 이용한 </a:t>
            </a:r>
            <a:r>
              <a:rPr lang="ko-KR" altLang="en-US" sz="1000" b="1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거래건에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한하여 당일 승인취소가능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endParaRPr lang="en-US" altLang="ko-KR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endParaRPr lang="en-US" altLang="ko-KR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※ 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반드시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서울페이앱을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통하여 승인취소나 매출취소가 되어야 합니다</a:t>
            </a: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신한카드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고객센터를 통하여 취소요청을 하실 경우 이용자의 상품권한도가 복원되지 않습니다</a:t>
            </a: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이부분은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빠르게 개선하도록 하겠습니다</a:t>
            </a: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644727"/>
              </p:ext>
            </p:extLst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직원신청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3</a:t>
                      </a:r>
                      <a:endParaRPr lang="ko-KR" altLang="en-US" sz="1000" b="1" dirty="0" smtClean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직사각형 18"/>
          <p:cNvSpPr/>
          <p:nvPr/>
        </p:nvSpPr>
        <p:spPr>
          <a:xfrm>
            <a:off x="611560" y="1124745"/>
            <a:ext cx="7776864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가맹점직원은 가맹점 직원 전체메뉴나 홈에서 승인내역확인과 승인취소를 하실 수 있습니다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.</a:t>
            </a:r>
            <a:endParaRPr lang="en-US" altLang="ko-KR" sz="11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793917" y="2348880"/>
            <a:ext cx="2265915" cy="410525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18" y="2376260"/>
            <a:ext cx="2235614" cy="4050498"/>
          </a:xfrm>
          <a:prstGeom prst="rect">
            <a:avLst/>
          </a:prstGeom>
        </p:spPr>
      </p:pic>
      <p:sp>
        <p:nvSpPr>
          <p:cNvPr id="28" name="직사각형 27"/>
          <p:cNvSpPr/>
          <p:nvPr/>
        </p:nvSpPr>
        <p:spPr>
          <a:xfrm>
            <a:off x="993111" y="3828613"/>
            <a:ext cx="707068" cy="2193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305" y="2474213"/>
            <a:ext cx="1929830" cy="3907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273577" y="2441670"/>
            <a:ext cx="586455" cy="216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700" b="1" dirty="0" err="1" smtClean="0">
                <a:solidFill>
                  <a:schemeClr val="tx1"/>
                </a:solidFill>
              </a:rPr>
              <a:t>승닌내역</a:t>
            </a:r>
            <a:endParaRPr lang="ko-KR" altLang="en-US" sz="700" b="1" dirty="0">
              <a:solidFill>
                <a:schemeClr val="tx1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3753279" y="4293096"/>
            <a:ext cx="1760856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2627784" y="123165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가맹점직원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33" name="그림 32" descr="신한플레이 &lt; 신한카드 - Internet Explor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2016880" y="415127"/>
            <a:ext cx="6511973" cy="161779"/>
          </a:xfrm>
          <a:prstGeom prst="rect">
            <a:avLst/>
          </a:prstGeom>
          <a:ln w="3175">
            <a:noFill/>
          </a:ln>
        </p:spPr>
      </p:pic>
      <p:pic>
        <p:nvPicPr>
          <p:cNvPr id="34" name="그림 33" descr="신한플레이 &lt; 신한카드 - Internet Explor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0" y="311874"/>
            <a:ext cx="1427359" cy="305192"/>
          </a:xfrm>
          <a:prstGeom prst="rect">
            <a:avLst/>
          </a:prstGeom>
          <a:ln w="3175">
            <a:noFill/>
          </a:ln>
        </p:spPr>
      </p:pic>
    </p:spTree>
    <p:extLst>
      <p:ext uri="{BB962C8B-B14F-4D97-AF65-F5344CB8AC3E}">
        <p14:creationId xmlns:p14="http://schemas.microsoft.com/office/powerpoint/2010/main" val="264377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548680"/>
            <a:ext cx="7939475" cy="21698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서울사랑상품권은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서울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P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ay+,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신한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SOL, </a:t>
            </a:r>
            <a:r>
              <a:rPr lang="ko-KR" altLang="en-US" sz="1000" spc="-60" dirty="0" err="1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티머니페이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, </a:t>
            </a:r>
            <a:r>
              <a:rPr lang="ko-KR" altLang="en-US" sz="1000" spc="-60" dirty="0" err="1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머니트리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</a:t>
            </a:r>
            <a:r>
              <a:rPr lang="ko-KR" altLang="en-US" sz="1000" spc="-60" dirty="0" err="1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앱에서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구매와 결제가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가능합니다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sym typeface="Arial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1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 이상 만원 단위로 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70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만원까지 구매됩니다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sym typeface="Arial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기간 제한 없이 구매취소 가능하며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계좌구매건에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한해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60%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이상 사용시 환불 가능합니다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신용카드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구매건은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구매취소만 가능하고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환불 및 선물하기가 불가합니다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회원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가입 시 </a:t>
            </a:r>
            <a:r>
              <a:rPr lang="ko-KR" altLang="en-US" sz="1000" spc="-60" dirty="0" err="1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상품권별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초기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보유한도는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50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만원이고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,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구매계좌 등록 시 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200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만원으로 증액됩니다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정책수당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지급액은 보유한도에 포함되지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않습니다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sym typeface="Arial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기존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제로페이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(2021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년 이전 가입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및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2022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년 이후 신규 서울사랑상품권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가맹점에서 사용 가능합니다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백화점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대형마트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유흥주점 등 일부 업종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연 매출액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억원을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초과하는 입시학원 등은 서울페이플러스 가맹점 신청이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불가합니다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대금지금은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이용일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D+2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입니다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  <a:endParaRPr lang="en-US" altLang="ko-KR" sz="1000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042483"/>
              </p:ext>
            </p:extLst>
          </p:nvPr>
        </p:nvGraphicFramePr>
        <p:xfrm>
          <a:off x="633501" y="188640"/>
          <a:ext cx="789931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86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0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꼭</a:t>
                      </a:r>
                      <a:r>
                        <a:rPr kumimoji="0" lang="en-US" altLang="ko-K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! </a:t>
                      </a:r>
                      <a:r>
                        <a:rPr kumimoji="0" lang="ko-KR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알아두세요</a:t>
                      </a: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▲ </a:t>
                      </a:r>
                      <a:endParaRPr kumimoji="0" lang="ko-KR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861" y="3789040"/>
            <a:ext cx="65913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67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462</Words>
  <Application>Microsoft Office PowerPoint</Application>
  <PresentationFormat>화면 슬라이드 쇼(4:3)</PresentationFormat>
  <Paragraphs>105</Paragraphs>
  <Slides>8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2022-02-07T05:29:26Z</dcterms:created>
  <dcterms:modified xsi:type="dcterms:W3CDTF">2022-02-07T05:30:29Z</dcterms:modified>
</cp:coreProperties>
</file>