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43A-2CB5-44A8-A7D3-9DBBA52F933B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86BE-7959-40A2-BA9E-9AEEA1DF0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763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43A-2CB5-44A8-A7D3-9DBBA52F933B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86BE-7959-40A2-BA9E-9AEEA1DF0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260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43A-2CB5-44A8-A7D3-9DBBA52F933B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86BE-7959-40A2-BA9E-9AEEA1DF0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285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43A-2CB5-44A8-A7D3-9DBBA52F933B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86BE-7959-40A2-BA9E-9AEEA1DF0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82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43A-2CB5-44A8-A7D3-9DBBA52F933B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86BE-7959-40A2-BA9E-9AEEA1DF0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19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43A-2CB5-44A8-A7D3-9DBBA52F933B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86BE-7959-40A2-BA9E-9AEEA1DF0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42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43A-2CB5-44A8-A7D3-9DBBA52F933B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86BE-7959-40A2-BA9E-9AEEA1DF0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906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43A-2CB5-44A8-A7D3-9DBBA52F933B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86BE-7959-40A2-BA9E-9AEEA1DF0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729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43A-2CB5-44A8-A7D3-9DBBA52F933B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86BE-7959-40A2-BA9E-9AEEA1DF0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90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43A-2CB5-44A8-A7D3-9DBBA52F933B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86BE-7959-40A2-BA9E-9AEEA1DF0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142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743A-2CB5-44A8-A7D3-9DBBA52F933B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86BE-7959-40A2-BA9E-9AEEA1DF0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63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7743A-2CB5-44A8-A7D3-9DBBA52F933B}" type="datetimeFigureOut">
              <a:rPr lang="ko-KR" altLang="en-US" smtClean="0"/>
              <a:t>2022-02-07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86BE-7959-40A2-BA9E-9AEEA1DF00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13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19872" y="2247440"/>
            <a:ext cx="417646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앱</a:t>
            </a:r>
            <a:r>
              <a:rPr lang="ko-KR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이용자 사용매뉴얼</a:t>
            </a:r>
            <a:endParaRPr lang="en-US" altLang="ko-KR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132856"/>
            <a:ext cx="1870452" cy="88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115616" y="1388639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200000"/>
              </a:lnSpc>
            </a:pPr>
            <a:endParaRPr lang="en-US" altLang="ko-KR" sz="1200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1" name="그림 10" descr="신한플레이 &lt; 신한카드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t="67409" r="1615" b="29828"/>
          <a:stretch/>
        </p:blipFill>
        <p:spPr>
          <a:xfrm>
            <a:off x="623651" y="474698"/>
            <a:ext cx="7909162" cy="173911"/>
          </a:xfrm>
          <a:prstGeom prst="rect">
            <a:avLst/>
          </a:prstGeom>
          <a:ln w="3175">
            <a:noFill/>
          </a:ln>
        </p:spPr>
      </p:pic>
      <p:sp>
        <p:nvSpPr>
          <p:cNvPr id="14" name="직사각형 13"/>
          <p:cNvSpPr/>
          <p:nvPr/>
        </p:nvSpPr>
        <p:spPr>
          <a:xfrm>
            <a:off x="1259632" y="172090"/>
            <a:ext cx="9360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일반 회원</a:t>
            </a:r>
            <a:endParaRPr lang="en-US" altLang="ko-KR" sz="1200" b="1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772026"/>
              </p:ext>
            </p:extLst>
          </p:nvPr>
        </p:nvGraphicFramePr>
        <p:xfrm>
          <a:off x="619886" y="764704"/>
          <a:ext cx="790896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3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6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363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회원가입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생체인증 등록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구매계좌등록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상품권 구매와 보유현황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가맹점 찾기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상품권 결제와 이용내역 확인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직사각형 18"/>
          <p:cNvSpPr/>
          <p:nvPr/>
        </p:nvSpPr>
        <p:spPr>
          <a:xfrm>
            <a:off x="611647" y="1556792"/>
            <a:ext cx="7917205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만</a:t>
            </a:r>
            <a:r>
              <a:rPr lang="en-US" altLang="ko-KR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14</a:t>
            </a:r>
            <a:r>
              <a:rPr lang="ko-KR" altLang="en-US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세 이상의 서울사랑상품권 이용 고객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및 서울소재지 가맹점이 </a:t>
            </a:r>
            <a:r>
              <a:rPr lang="ko-KR" altLang="en-US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가입하실 수 있습니다</a:t>
            </a:r>
            <a:r>
              <a:rPr lang="en-US" altLang="ko-KR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576977"/>
              </p:ext>
            </p:extLst>
          </p:nvPr>
        </p:nvGraphicFramePr>
        <p:xfrm>
          <a:off x="611560" y="2132856"/>
          <a:ext cx="7917291" cy="457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0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90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39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7200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STEP1</a:t>
                      </a:r>
                    </a:p>
                    <a:p>
                      <a:pPr algn="l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본인인증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STEP2</a:t>
                      </a:r>
                    </a:p>
                    <a:p>
                      <a:pPr algn="l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간편비밀번호 입력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</a:t>
                      </a:r>
                      <a:endParaRPr lang="ko-KR" altLang="en-US" sz="1000" dirty="0" smtClean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STEP3</a:t>
                      </a:r>
                    </a:p>
                    <a:p>
                      <a:pPr algn="l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회원가입 완료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08" y="2564992"/>
            <a:ext cx="1800000" cy="4023748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384" y="2564993"/>
            <a:ext cx="1944016" cy="3996034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  <p:sp>
        <p:nvSpPr>
          <p:cNvPr id="2" name="직사각형 1"/>
          <p:cNvSpPr/>
          <p:nvPr/>
        </p:nvSpPr>
        <p:spPr>
          <a:xfrm>
            <a:off x="3563889" y="2564904"/>
            <a:ext cx="1986398" cy="396044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수급 예정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63" y="2591373"/>
            <a:ext cx="1913823" cy="393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115616" y="1223472"/>
            <a:ext cx="6768752" cy="79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200000"/>
              </a:lnSpc>
            </a:pPr>
            <a:endParaRPr lang="en-US" altLang="ko-KR" sz="1200" b="1" dirty="0" smtClean="0">
              <a:latin typeface="신한세빛 L" panose="020B0303000000000000" pitchFamily="50" charset="-127"/>
              <a:ea typeface="신한세빛 L" panose="020B0303000000000000" pitchFamily="50" charset="-127"/>
            </a:endParaRPr>
          </a:p>
        </p:txBody>
      </p:sp>
      <p:pic>
        <p:nvPicPr>
          <p:cNvPr id="11" name="그림 10" descr="신한플레이 &lt; 신한카드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t="67409" r="1615" b="29828"/>
          <a:stretch/>
        </p:blipFill>
        <p:spPr>
          <a:xfrm>
            <a:off x="635742" y="457548"/>
            <a:ext cx="7893111" cy="173558"/>
          </a:xfrm>
          <a:prstGeom prst="rect">
            <a:avLst/>
          </a:prstGeom>
          <a:ln w="317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843808" y="116632"/>
            <a:ext cx="568504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200000"/>
              </a:lnSpc>
            </a:pPr>
            <a:endParaRPr lang="en-US" altLang="ko-KR" sz="1200" b="1" dirty="0" smtClean="0">
              <a:latin typeface="신한세빛 L" panose="020B0303000000000000" pitchFamily="50" charset="-127"/>
              <a:ea typeface="신한세빛 L" panose="020B0303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331640" y="172090"/>
            <a:ext cx="9360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일반 회원</a:t>
            </a:r>
            <a:endParaRPr lang="en-US" altLang="ko-KR" sz="1200" b="1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182809"/>
              </p:ext>
            </p:extLst>
          </p:nvPr>
        </p:nvGraphicFramePr>
        <p:xfrm>
          <a:off x="611186" y="764704"/>
          <a:ext cx="792162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405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405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회원가입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생체인증 등록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구매계좌등록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상품권 구매와 보유현황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가맹점 찾기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상품권 결제와 이용내역 확인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직사각형 18"/>
          <p:cNvSpPr/>
          <p:nvPr/>
        </p:nvSpPr>
        <p:spPr>
          <a:xfrm>
            <a:off x="626964" y="1549998"/>
            <a:ext cx="532850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지문인식과 </a:t>
            </a:r>
            <a:r>
              <a:rPr lang="en-US" altLang="ko-KR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Face ID</a:t>
            </a:r>
            <a:r>
              <a:rPr lang="ko-KR" altLang="en-US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이용하여 로그인과 상품권구매가 가능합니다</a:t>
            </a:r>
            <a:r>
              <a:rPr lang="en-US" altLang="ko-KR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679954"/>
              </p:ext>
            </p:extLst>
          </p:nvPr>
        </p:nvGraphicFramePr>
        <p:xfrm>
          <a:off x="611558" y="2132856"/>
          <a:ext cx="7917294" cy="457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86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586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200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생체인증 방법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 </a:t>
                      </a:r>
                    </a:p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지문인증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생체인증 방법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</a:t>
                      </a:r>
                    </a:p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FACE ID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인증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81592"/>
            <a:ext cx="1867994" cy="38397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81592"/>
            <a:ext cx="1867994" cy="383976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46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115616" y="1303950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200000"/>
              </a:lnSpc>
            </a:pPr>
            <a:endParaRPr lang="en-US" altLang="ko-KR" sz="1200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1" name="그림 10" descr="신한플레이 &lt; 신한카드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t="67409" r="1615" b="29828"/>
          <a:stretch/>
        </p:blipFill>
        <p:spPr>
          <a:xfrm>
            <a:off x="611560" y="457548"/>
            <a:ext cx="7917293" cy="174089"/>
          </a:xfrm>
          <a:prstGeom prst="rect">
            <a:avLst/>
          </a:prstGeom>
          <a:ln w="317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843808" y="93549"/>
            <a:ext cx="56850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200000"/>
              </a:lnSpc>
            </a:pPr>
            <a:endParaRPr lang="en-US" altLang="ko-KR" sz="1200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331728" y="172090"/>
            <a:ext cx="8640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일반 회원</a:t>
            </a:r>
            <a:endParaRPr lang="en-US" altLang="ko-KR" sz="1200" b="1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133332"/>
              </p:ext>
            </p:extLst>
          </p:nvPr>
        </p:nvGraphicFramePr>
        <p:xfrm>
          <a:off x="603683" y="764704"/>
          <a:ext cx="79251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7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417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417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회원가입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생체인증 등록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구매계좌등록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상품권 구매와 보유현황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가맹점 찾기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상품권 결제와 이용내역 확인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직사각형 18"/>
          <p:cNvSpPr/>
          <p:nvPr/>
        </p:nvSpPr>
        <p:spPr>
          <a:xfrm>
            <a:off x="611560" y="1544111"/>
            <a:ext cx="532850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등록하신 계좌로 상품권구매를 하실 수 있습니다</a:t>
            </a:r>
            <a:r>
              <a:rPr lang="en-US" altLang="ko-KR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832460"/>
              </p:ext>
            </p:extLst>
          </p:nvPr>
        </p:nvGraphicFramePr>
        <p:xfrm>
          <a:off x="611558" y="2132856"/>
          <a:ext cx="7917294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5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155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862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0851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STEP1</a:t>
                      </a:r>
                    </a:p>
                    <a:p>
                      <a:pPr algn="l"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오픈뱅킹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가입할 계좌 등록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STEP2</a:t>
                      </a:r>
                    </a:p>
                    <a:p>
                      <a:pPr algn="l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원 인증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</a:t>
                      </a:r>
                      <a:endParaRPr lang="ko-KR" altLang="en-US" sz="1000" dirty="0" smtClean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STEP3</a:t>
                      </a:r>
                    </a:p>
                    <a:p>
                      <a:pPr algn="l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계좌 등록 완료</a:t>
                      </a:r>
                    </a:p>
                    <a:p>
                      <a:pPr algn="l" latinLnBrk="1"/>
                      <a:endParaRPr lang="ko-KR" altLang="en-US" sz="1000" dirty="0" smtClean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0907"/>
            <a:ext cx="1944216" cy="399644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0907"/>
            <a:ext cx="1944216" cy="399644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6" name="직사각형 25"/>
          <p:cNvSpPr/>
          <p:nvPr/>
        </p:nvSpPr>
        <p:spPr>
          <a:xfrm>
            <a:off x="3536513" y="2600907"/>
            <a:ext cx="1996476" cy="3996446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수급 예정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63" y="2649458"/>
            <a:ext cx="1914191" cy="393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067585"/>
              </p:ext>
            </p:extLst>
          </p:nvPr>
        </p:nvGraphicFramePr>
        <p:xfrm>
          <a:off x="618455" y="2276872"/>
          <a:ext cx="7910397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7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67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367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00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STEP1</a:t>
                      </a:r>
                    </a:p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상품권 구매</a:t>
                      </a:r>
                      <a:endParaRPr lang="en-US" altLang="ko-KR" sz="1000" b="1" dirty="0" smtClean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STEP2</a:t>
                      </a:r>
                    </a:p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구매한 상품권의 보유현황 관리</a:t>
                      </a:r>
                      <a:endParaRPr lang="en-US" altLang="ko-KR" sz="1000" b="1" dirty="0" smtClean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STEP3</a:t>
                      </a:r>
                    </a:p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구매내역 상세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그림 10" descr="신한플레이 &lt; 신한카드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t="67409" r="1615" b="29828"/>
          <a:stretch/>
        </p:blipFill>
        <p:spPr>
          <a:xfrm>
            <a:off x="635741" y="457547"/>
            <a:ext cx="7897071" cy="173645"/>
          </a:xfrm>
          <a:prstGeom prst="rect">
            <a:avLst/>
          </a:prstGeom>
          <a:ln w="3175">
            <a:noFill/>
          </a:ln>
        </p:spPr>
      </p:pic>
      <p:sp>
        <p:nvSpPr>
          <p:cNvPr id="14" name="직사각형 13"/>
          <p:cNvSpPr/>
          <p:nvPr/>
        </p:nvSpPr>
        <p:spPr>
          <a:xfrm>
            <a:off x="1331640" y="172090"/>
            <a:ext cx="9360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일반 회원</a:t>
            </a:r>
            <a:endParaRPr lang="en-US" altLang="ko-KR" sz="1200" b="1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288938"/>
              </p:ext>
            </p:extLst>
          </p:nvPr>
        </p:nvGraphicFramePr>
        <p:xfrm>
          <a:off x="611186" y="764704"/>
          <a:ext cx="791766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2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92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392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회원가입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생체인증 등록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구매계좌등록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상품권 구매와 보유현황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가맹점 찾기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상품권 결제와 이용내역 확인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직사각형 18"/>
          <p:cNvSpPr/>
          <p:nvPr/>
        </p:nvSpPr>
        <p:spPr>
          <a:xfrm>
            <a:off x="611560" y="1628800"/>
            <a:ext cx="78488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상품권 구매와 구매한 상품권의 보유현황을 관리 할 수 있습니다</a:t>
            </a:r>
            <a:r>
              <a:rPr lang="en-US" altLang="ko-KR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구매는 </a:t>
            </a:r>
            <a:r>
              <a:rPr lang="ko-KR" altLang="en-US" sz="1100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서울</a:t>
            </a:r>
            <a:r>
              <a:rPr lang="en-US" altLang="ko-KR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P</a:t>
            </a:r>
            <a:r>
              <a:rPr lang="en-US" altLang="ko-KR" sz="1100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ay+, </a:t>
            </a:r>
            <a:r>
              <a:rPr lang="ko-KR" altLang="en-US" sz="1100" dirty="0" err="1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티머니페이</a:t>
            </a:r>
            <a:r>
              <a:rPr lang="en-US" altLang="ko-KR" sz="1100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100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앱에서 </a:t>
            </a:r>
            <a:r>
              <a:rPr lang="ko-KR" altLang="en-US" sz="11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구매 가능하고</a:t>
            </a:r>
            <a:r>
              <a:rPr lang="en-US" altLang="ko-KR" sz="11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신한카드</a:t>
            </a:r>
            <a:r>
              <a:rPr lang="en-US" altLang="ko-KR" sz="11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1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신용</a:t>
            </a:r>
            <a:r>
              <a:rPr lang="en-US" altLang="ko-KR" sz="1100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체크</a:t>
            </a:r>
            <a:r>
              <a:rPr lang="en-US" altLang="ko-KR" sz="11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1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와 현금</a:t>
            </a:r>
            <a:r>
              <a:rPr lang="en-US" altLang="ko-KR" sz="11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1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등록한 구매계좌 인출</a:t>
            </a:r>
            <a:r>
              <a:rPr lang="en-US" altLang="ko-KR" sz="11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1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구매 가능합니다</a:t>
            </a:r>
            <a:r>
              <a:rPr lang="en-US" altLang="ko-KR" sz="11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69664"/>
            <a:ext cx="1911137" cy="39284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89" y="2767270"/>
            <a:ext cx="1339146" cy="393095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08" y="2769663"/>
            <a:ext cx="1616276" cy="3928449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6412108" y="2767270"/>
            <a:ext cx="1616276" cy="3830082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53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115616" y="1275552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200000"/>
              </a:lnSpc>
            </a:pPr>
            <a:endParaRPr lang="en-US" altLang="ko-KR" sz="1200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1" name="그림 10" descr="신한플레이 &lt; 신한카드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t="67409" r="1615" b="29828"/>
          <a:stretch/>
        </p:blipFill>
        <p:spPr>
          <a:xfrm>
            <a:off x="635742" y="457548"/>
            <a:ext cx="7897071" cy="173645"/>
          </a:xfrm>
          <a:prstGeom prst="rect">
            <a:avLst/>
          </a:prstGeom>
          <a:ln w="3175">
            <a:noFill/>
          </a:ln>
        </p:spPr>
      </p:pic>
      <p:sp>
        <p:nvSpPr>
          <p:cNvPr id="14" name="직사각형 13"/>
          <p:cNvSpPr/>
          <p:nvPr/>
        </p:nvSpPr>
        <p:spPr>
          <a:xfrm>
            <a:off x="1331728" y="172090"/>
            <a:ext cx="8640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일반 회원</a:t>
            </a:r>
            <a:endParaRPr lang="en-US" altLang="ko-KR" sz="1200" b="1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974781"/>
              </p:ext>
            </p:extLst>
          </p:nvPr>
        </p:nvGraphicFramePr>
        <p:xfrm>
          <a:off x="616461" y="764704"/>
          <a:ext cx="791239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74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374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회원가입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생체인증 등록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구매계좌등록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상품권 구매와 보유현황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가맹점 찾기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상품권 결제와 이용내역 확인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직사각형 18"/>
          <p:cNvSpPr/>
          <p:nvPr/>
        </p:nvSpPr>
        <p:spPr>
          <a:xfrm>
            <a:off x="611560" y="1587721"/>
            <a:ext cx="78488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우리동네 가맹점조회와 </a:t>
            </a:r>
            <a:r>
              <a:rPr lang="en-US" altLang="ko-KR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AI</a:t>
            </a:r>
            <a:r>
              <a:rPr lang="ko-KR" altLang="en-US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 추천해주는 가맹점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목록을 볼 </a:t>
            </a:r>
            <a:r>
              <a:rPr lang="ko-KR" altLang="en-US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 </a:t>
            </a:r>
            <a:r>
              <a:rPr lang="ko-KR" altLang="en-US" sz="1100" b="1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있고</a:t>
            </a:r>
            <a:r>
              <a:rPr lang="en-US" altLang="ko-KR" sz="1100" b="1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ko-KR" altLang="en-US" sz="1100" b="1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이용한 </a:t>
            </a:r>
            <a:r>
              <a:rPr lang="ko-KR" altLang="en-US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가맹점 </a:t>
            </a:r>
            <a:r>
              <a:rPr lang="ko-KR" altLang="en-US" sz="1100" b="1" dirty="0" err="1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별점</a:t>
            </a:r>
            <a:r>
              <a:rPr lang="ko-KR" altLang="en-US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주기</a:t>
            </a:r>
            <a:r>
              <a:rPr lang="en-US" altLang="ko-KR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후기 등록</a:t>
            </a:r>
            <a:r>
              <a:rPr lang="en-US" altLang="ko-KR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b="1" dirty="0" err="1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즐겨찾기를</a:t>
            </a:r>
            <a:r>
              <a:rPr lang="ko-KR" altLang="en-US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할 수 있습니다</a:t>
            </a:r>
            <a:r>
              <a:rPr lang="en-US" altLang="ko-KR" sz="1100" b="1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en-US" altLang="ko-KR" sz="1100" b="1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97922"/>
              </p:ext>
            </p:extLst>
          </p:nvPr>
        </p:nvGraphicFramePr>
        <p:xfrm>
          <a:off x="619717" y="2132856"/>
          <a:ext cx="7913097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6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76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376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0851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STEP1</a:t>
                      </a:r>
                    </a:p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우리동네 가맹점 상세 검색 및 조회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STEP2</a:t>
                      </a:r>
                    </a:p>
                    <a:p>
                      <a:pPr algn="l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추천 가맹점 정보 확인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STEP3</a:t>
                      </a:r>
                    </a:p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가맹점 상세 정보 이용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41" y="2567212"/>
            <a:ext cx="1959208" cy="4027262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394" y="2567211"/>
            <a:ext cx="1512982" cy="4027263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84" y="2567212"/>
            <a:ext cx="1304671" cy="4027264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1259632" y="2567212"/>
            <a:ext cx="1311759" cy="4027262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652936" y="2564904"/>
            <a:ext cx="1947874" cy="4029569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443394" y="2575199"/>
            <a:ext cx="1512982" cy="401927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07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115616" y="1059528"/>
            <a:ext cx="6768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200000"/>
              </a:lnSpc>
            </a:pPr>
            <a:endParaRPr lang="en-US" altLang="ko-KR" sz="1200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1" name="그림 10" descr="신한플레이 &lt; 신한카드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t="67409" r="1615" b="29828"/>
          <a:stretch/>
        </p:blipFill>
        <p:spPr>
          <a:xfrm>
            <a:off x="635742" y="336615"/>
            <a:ext cx="7893111" cy="173558"/>
          </a:xfrm>
          <a:prstGeom prst="rect">
            <a:avLst/>
          </a:prstGeom>
          <a:ln w="3175">
            <a:noFill/>
          </a:ln>
        </p:spPr>
      </p:pic>
      <p:sp>
        <p:nvSpPr>
          <p:cNvPr id="14" name="직사각형 13"/>
          <p:cNvSpPr/>
          <p:nvPr/>
        </p:nvSpPr>
        <p:spPr>
          <a:xfrm>
            <a:off x="1331728" y="51157"/>
            <a:ext cx="9360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일반 회원</a:t>
            </a:r>
            <a:endParaRPr lang="en-US" altLang="ko-KR" sz="1200" b="1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968653"/>
              </p:ext>
            </p:extLst>
          </p:nvPr>
        </p:nvGraphicFramePr>
        <p:xfrm>
          <a:off x="611186" y="548680"/>
          <a:ext cx="791766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2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92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392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회원가입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생체인증 등록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구매계좌등록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상품권 구매와 보유현황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가맹점 찾기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상품권 결제와 이용내역 확인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직사각형 18"/>
          <p:cNvSpPr/>
          <p:nvPr/>
        </p:nvSpPr>
        <p:spPr>
          <a:xfrm>
            <a:off x="611559" y="1484784"/>
            <a:ext cx="7917293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구매한 상품권으로 서울</a:t>
            </a:r>
            <a:r>
              <a:rPr lang="en-US" altLang="ko-KR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pay+ </a:t>
            </a:r>
            <a:r>
              <a:rPr lang="ko-KR" altLang="en-US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가맹점에서 결제하고 이용내역 확인이 가능합니다</a:t>
            </a:r>
            <a:r>
              <a:rPr lang="en-US" altLang="ko-KR" sz="1100" b="1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171450" indent="-1714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가맹점</a:t>
            </a:r>
            <a:r>
              <a:rPr lang="en-US" altLang="ko-KR" sz="1100" dirty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QR</a:t>
            </a:r>
            <a:r>
              <a:rPr lang="ko-KR" altLang="en-US" sz="1100" dirty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스캔</a:t>
            </a:r>
            <a:r>
              <a:rPr lang="en-US" altLang="ko-KR" sz="1100" dirty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(MPM)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altLang="ko-KR" sz="1100" dirty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  1. </a:t>
            </a:r>
            <a:r>
              <a:rPr lang="ko-KR" altLang="en-US" sz="1100" dirty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가맹점 고정형</a:t>
            </a:r>
            <a:r>
              <a:rPr lang="en-US" altLang="ko-KR" sz="1100" dirty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QR </a:t>
            </a:r>
            <a:r>
              <a:rPr lang="ko-KR" altLang="en-US" sz="1100" dirty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을 이용고객이 </a:t>
            </a:r>
            <a:r>
              <a:rPr lang="ko-KR" altLang="en-US" sz="1100" dirty="0" err="1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스캔하여</a:t>
            </a:r>
            <a:r>
              <a:rPr lang="ko-KR" altLang="en-US" sz="1100" dirty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 결제</a:t>
            </a:r>
            <a:r>
              <a:rPr lang="ko-KR" altLang="en-US" sz="1100" dirty="0"/>
              <a:t> ①②</a:t>
            </a:r>
            <a:endParaRPr lang="en-US" altLang="ko-KR" sz="1100" dirty="0"/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ko-KR" altLang="en-US" sz="1100" dirty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  </a:t>
            </a:r>
            <a:r>
              <a:rPr lang="en-US" altLang="ko-KR" sz="1100" dirty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2. </a:t>
            </a:r>
            <a:r>
              <a:rPr lang="ko-KR" altLang="en-US" sz="1100" dirty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가맹점주나 직원이 서울</a:t>
            </a:r>
            <a:r>
              <a:rPr lang="en-US" altLang="ko-KR" sz="1100" dirty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Pay+ </a:t>
            </a:r>
            <a:r>
              <a:rPr lang="ko-KR" altLang="en-US" sz="1100" dirty="0" err="1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앱에서</a:t>
            </a:r>
            <a:r>
              <a:rPr lang="ko-KR" altLang="en-US" sz="1100" dirty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 생성한 가맹점 </a:t>
            </a:r>
            <a:r>
              <a:rPr lang="en-US" altLang="ko-KR" sz="1100" dirty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QR</a:t>
            </a:r>
            <a:r>
              <a:rPr lang="ko-KR" altLang="en-US" sz="1100" dirty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을 이용고객이 </a:t>
            </a:r>
            <a:r>
              <a:rPr lang="ko-KR" altLang="en-US" sz="1100" dirty="0" err="1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스캔하여</a:t>
            </a:r>
            <a:r>
              <a:rPr lang="ko-KR" altLang="en-US" sz="1100" dirty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 결제</a:t>
            </a:r>
            <a:endParaRPr lang="en-US" altLang="ko-KR" sz="1100" dirty="0">
              <a:solidFill>
                <a:schemeClr val="tx1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197077"/>
              </p:ext>
            </p:extLst>
          </p:nvPr>
        </p:nvGraphicFramePr>
        <p:xfrm>
          <a:off x="635697" y="2276872"/>
          <a:ext cx="7893156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32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732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73289"/>
              </a:tblGrid>
              <a:tr h="439248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STEP1</a:t>
                      </a:r>
                    </a:p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MPM: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가맹점의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QR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을 스캔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STEP2</a:t>
                      </a:r>
                    </a:p>
                    <a:p>
                      <a:pPr algn="l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결제할 상품권 선택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STEP3</a:t>
                      </a:r>
                    </a:p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결제금액 입력 및 결제 완료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STEP4</a:t>
                      </a:r>
                    </a:p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이용내역 확인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91" y="2852937"/>
            <a:ext cx="1554832" cy="367236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03" y="2798825"/>
            <a:ext cx="1535381" cy="379852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8" y="2769714"/>
            <a:ext cx="1628120" cy="3725866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827584" y="2769714"/>
            <a:ext cx="1628872" cy="3725866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826551" y="2790610"/>
            <a:ext cx="1529425" cy="355849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787391" y="2854246"/>
            <a:ext cx="1554832" cy="367109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571" y="2935586"/>
            <a:ext cx="1577954" cy="31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6754728" y="2934637"/>
            <a:ext cx="1554832" cy="3186327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78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611560" y="1340768"/>
            <a:ext cx="777686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구매한 상품권으로 서울</a:t>
            </a:r>
            <a:r>
              <a:rPr lang="en-US" altLang="ko-KR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pay+ </a:t>
            </a:r>
            <a:r>
              <a:rPr lang="ko-KR" altLang="en-US" sz="11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가맹점에서 결제하고 이용내역 확인이 가능합니다</a:t>
            </a:r>
            <a:r>
              <a:rPr lang="en-US" altLang="ko-KR" sz="1100" b="1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171450" indent="-1714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ko-KR" altLang="en-US" sz="1100" spc="-70" dirty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  <a:cs typeface="Arial"/>
                <a:sym typeface="Arial"/>
              </a:rPr>
              <a:t>고객</a:t>
            </a:r>
            <a:r>
              <a:rPr lang="en-US" altLang="ko-KR" sz="1100" spc="-70" dirty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  <a:cs typeface="Arial"/>
                <a:sym typeface="Arial"/>
              </a:rPr>
              <a:t>QR</a:t>
            </a:r>
            <a:r>
              <a:rPr lang="ko-KR" altLang="en-US" sz="1100" spc="-70" dirty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  <a:cs typeface="Arial"/>
                <a:sym typeface="Arial"/>
              </a:rPr>
              <a:t>생성</a:t>
            </a:r>
            <a:r>
              <a:rPr lang="en-US" altLang="ko-KR" sz="1100" spc="-70" dirty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  <a:cs typeface="Arial"/>
                <a:sym typeface="Arial"/>
              </a:rPr>
              <a:t>(CPM): </a:t>
            </a:r>
            <a:r>
              <a:rPr lang="ko-KR" altLang="en-US" sz="1100" spc="-70" dirty="0" smtClean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  <a:cs typeface="Arial"/>
                <a:sym typeface="Arial"/>
              </a:rPr>
              <a:t>이용</a:t>
            </a:r>
            <a:r>
              <a:rPr lang="ko-KR" altLang="en-US" sz="1100" dirty="0" smtClean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고객이 서울</a:t>
            </a:r>
            <a:r>
              <a:rPr lang="en-US" altLang="ko-KR" sz="1100" dirty="0" smtClean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Pay+</a:t>
            </a:r>
            <a:r>
              <a:rPr lang="ko-KR" altLang="en-US" sz="1100" dirty="0" err="1" smtClean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앱에서</a:t>
            </a:r>
            <a:r>
              <a:rPr lang="ko-KR" altLang="en-US" sz="1100" dirty="0" smtClean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 생성한 </a:t>
            </a:r>
            <a:r>
              <a:rPr lang="en-US" altLang="ko-KR" sz="1100" dirty="0" smtClean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QR</a:t>
            </a:r>
            <a:r>
              <a:rPr lang="ko-KR" altLang="en-US" sz="1100" dirty="0" smtClean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을 가맹점에 제시하여 가맹점이 </a:t>
            </a:r>
            <a:r>
              <a:rPr lang="en-US" altLang="ko-KR" sz="1100" dirty="0" smtClean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QR</a:t>
            </a:r>
            <a:r>
              <a:rPr lang="ko-KR" altLang="en-US" sz="1100" dirty="0" smtClean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이나 바코드를 </a:t>
            </a:r>
            <a:r>
              <a:rPr lang="ko-KR" altLang="en-US" sz="1100" dirty="0" err="1" smtClean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스캔하여</a:t>
            </a:r>
            <a:r>
              <a:rPr lang="ko-KR" altLang="en-US" sz="1100" dirty="0" smtClean="0">
                <a:solidFill>
                  <a:schemeClr val="tx1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 결제</a:t>
            </a:r>
            <a:endParaRPr lang="en-US" altLang="ko-KR" sz="110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695358"/>
              </p:ext>
            </p:extLst>
          </p:nvPr>
        </p:nvGraphicFramePr>
        <p:xfrm>
          <a:off x="635697" y="2204864"/>
          <a:ext cx="7893156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32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732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73289"/>
              </a:tblGrid>
              <a:tr h="446449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STEP1</a:t>
                      </a:r>
                    </a:p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CPM: </a:t>
                      </a:r>
                    </a:p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이용고객의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QR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또는 바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코드 스캔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STEP2</a:t>
                      </a:r>
                    </a:p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바코드 선택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확대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가능 및 바코드 스캔으로 결제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STEP3</a:t>
                      </a:r>
                    </a:p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결제금액 입력 및 결제 완료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STEP4</a:t>
                      </a:r>
                    </a:p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이용내역 확인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직사각형 32"/>
          <p:cNvSpPr/>
          <p:nvPr/>
        </p:nvSpPr>
        <p:spPr>
          <a:xfrm>
            <a:off x="804034" y="2852936"/>
            <a:ext cx="1679734" cy="3496172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69" y="2852936"/>
            <a:ext cx="1679734" cy="347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그림 17" descr="신한플레이 &lt; 신한카드 -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t="67409" r="1615" b="29828"/>
          <a:stretch/>
        </p:blipFill>
        <p:spPr>
          <a:xfrm>
            <a:off x="635742" y="336615"/>
            <a:ext cx="7893111" cy="173558"/>
          </a:xfrm>
          <a:prstGeom prst="rect">
            <a:avLst/>
          </a:prstGeom>
          <a:ln w="3175">
            <a:noFill/>
          </a:ln>
        </p:spPr>
      </p:pic>
      <p:sp>
        <p:nvSpPr>
          <p:cNvPr id="19" name="직사각형 18"/>
          <p:cNvSpPr/>
          <p:nvPr/>
        </p:nvSpPr>
        <p:spPr>
          <a:xfrm>
            <a:off x="1331728" y="51157"/>
            <a:ext cx="9360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일반 회원</a:t>
            </a:r>
            <a:endParaRPr lang="en-US" altLang="ko-KR" sz="1200" b="1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197787"/>
              </p:ext>
            </p:extLst>
          </p:nvPr>
        </p:nvGraphicFramePr>
        <p:xfrm>
          <a:off x="611186" y="643771"/>
          <a:ext cx="791766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2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92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392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회원가입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생체인증 등록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구매계좌등록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상품권 구매와 보유현황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가맹점 찾기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상품권 결제와 이용내역 확인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2843808" y="2852936"/>
            <a:ext cx="1554832" cy="363494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12" y="2852936"/>
            <a:ext cx="1529991" cy="3634943"/>
          </a:xfrm>
          <a:prstGeom prst="rect">
            <a:avLst/>
          </a:prstGeom>
        </p:spPr>
      </p:pic>
      <p:cxnSp>
        <p:nvCxnSpPr>
          <p:cNvPr id="21" name="직선 화살표 연결선 20"/>
          <p:cNvCxnSpPr/>
          <p:nvPr/>
        </p:nvCxnSpPr>
        <p:spPr>
          <a:xfrm>
            <a:off x="1907704" y="4221088"/>
            <a:ext cx="1152128" cy="1440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571" y="2863578"/>
            <a:ext cx="1577954" cy="31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6754728" y="2862629"/>
            <a:ext cx="1554832" cy="3186327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91" y="2780929"/>
            <a:ext cx="1554832" cy="3672367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4787391" y="2782238"/>
            <a:ext cx="1554832" cy="367109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67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9716" y="625912"/>
            <a:ext cx="682461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서울사랑상품권은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모바일 </a:t>
            </a:r>
            <a:r>
              <a:rPr lang="ko-KR" altLang="en-US" sz="1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상품권으로</a:t>
            </a:r>
            <a:r>
              <a:rPr lang="en-US" altLang="ko-KR" sz="1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ko-KR" altLang="en-US" sz="1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상품권 서비스를 이용할 수 있는 앱을 설치하여 구매 할 수 있습니다</a:t>
            </a:r>
            <a:r>
              <a:rPr lang="en-US" altLang="ko-KR" sz="1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구매한 상품권은 </a:t>
            </a:r>
            <a:r>
              <a:rPr lang="ko-KR" altLang="en-US" sz="1000" spc="-60" dirty="0" smtClean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서울</a:t>
            </a:r>
            <a:r>
              <a:rPr lang="en-US" altLang="ko-KR" sz="1000" spc="-6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P</a:t>
            </a:r>
            <a:r>
              <a:rPr lang="en-US" altLang="ko-KR" sz="1000" spc="-60" dirty="0" smtClean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ay+, </a:t>
            </a:r>
            <a:r>
              <a:rPr lang="ko-KR" altLang="en-US" sz="1000" spc="-60" dirty="0" smtClean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신한</a:t>
            </a:r>
            <a:r>
              <a:rPr lang="en-US" altLang="ko-KR" sz="1000" spc="-60" dirty="0" smtClean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SOL, </a:t>
            </a:r>
            <a:r>
              <a:rPr lang="ko-KR" altLang="en-US" sz="1000" spc="-60" dirty="0" err="1" smtClean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티머니페이</a:t>
            </a:r>
            <a:r>
              <a:rPr lang="en-US" altLang="ko-KR" sz="1000" spc="-60" dirty="0" smtClean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, </a:t>
            </a:r>
            <a:r>
              <a:rPr lang="ko-KR" altLang="en-US" sz="1000" spc="-60" dirty="0" err="1" smtClean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머니트리</a:t>
            </a:r>
            <a:r>
              <a:rPr lang="ko-KR" altLang="en-US" sz="1000" spc="-60" dirty="0" smtClean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 앱에서 결제 </a:t>
            </a:r>
            <a:r>
              <a:rPr lang="ko-KR" altLang="en-US" sz="1000" spc="-6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가능합니다</a:t>
            </a:r>
            <a:r>
              <a:rPr lang="en-US" altLang="ko-KR" sz="1000" spc="-60" dirty="0" smtClean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.</a:t>
            </a:r>
            <a:endParaRPr lang="en-US" altLang="ko-KR" sz="1000" dirty="0">
              <a:latin typeface="나눔스퀘어" panose="020B0600000101010101" pitchFamily="50" charset="-127"/>
              <a:ea typeface="나눔스퀘어" panose="020B0600000101010101" pitchFamily="50" charset="-127"/>
              <a:sym typeface="Arial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spc="-60" dirty="0" smtClean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1</a:t>
            </a:r>
            <a:r>
              <a:rPr lang="ko-KR" altLang="en-US" sz="1000" spc="-6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만원 이상 만원 단위로 </a:t>
            </a:r>
            <a:r>
              <a:rPr lang="ko-KR" altLang="en-US" sz="1000" spc="-60" dirty="0" err="1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상품권별</a:t>
            </a:r>
            <a:r>
              <a:rPr lang="ko-KR" altLang="en-US" sz="1000" spc="-60" dirty="0" smtClean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 </a:t>
            </a:r>
            <a:r>
              <a:rPr lang="en-US" altLang="ko-KR" sz="1000" spc="-60" dirty="0" smtClean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70</a:t>
            </a:r>
            <a:r>
              <a:rPr lang="ko-KR" altLang="en-US" sz="1000" spc="-6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만원까지 구매됩니다</a:t>
            </a:r>
            <a:r>
              <a:rPr lang="en-US" altLang="ko-KR" sz="1000" spc="-60" dirty="0" smtClean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.</a:t>
            </a:r>
            <a:endParaRPr lang="en-US" altLang="ko-KR" sz="1000" dirty="0">
              <a:latin typeface="나눔스퀘어" panose="020B0600000101010101" pitchFamily="50" charset="-127"/>
              <a:ea typeface="나눔스퀘어" panose="020B0600000101010101" pitchFamily="50" charset="-127"/>
              <a:sym typeface="Arial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기간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제한 없이 구매취소 가능하며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000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계</a:t>
            </a:r>
            <a:r>
              <a:rPr lang="ko-KR" altLang="en-US" sz="10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좌</a:t>
            </a:r>
            <a:r>
              <a:rPr lang="ko-KR" altLang="en-US" sz="1000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구매건에</a:t>
            </a:r>
            <a:r>
              <a:rPr lang="ko-KR" altLang="en-US" sz="1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한해 </a:t>
            </a:r>
            <a:r>
              <a:rPr lang="en-US" altLang="ko-KR" sz="1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60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%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이상 사용시 환불 가능합니다</a:t>
            </a:r>
            <a:r>
              <a:rPr lang="en-US" altLang="ko-KR" sz="1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신용카드 </a:t>
            </a:r>
            <a:r>
              <a:rPr lang="ko-KR" altLang="en-US" sz="1000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구매건은</a:t>
            </a:r>
            <a:r>
              <a:rPr lang="ko-KR" altLang="en-US" sz="1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구매취소만 가능하고</a:t>
            </a:r>
            <a:r>
              <a:rPr lang="en-US" altLang="ko-KR" sz="1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환불 및 선물하기가 불가합니다</a:t>
            </a:r>
            <a:r>
              <a:rPr lang="en-US" altLang="ko-KR" sz="1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spc="-60" dirty="0" smtClean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회원 </a:t>
            </a:r>
            <a:r>
              <a:rPr lang="ko-KR" altLang="en-US" sz="1000" spc="-6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가입 시 초기 </a:t>
            </a:r>
            <a:r>
              <a:rPr lang="ko-KR" altLang="en-US" sz="1000" spc="-60" dirty="0" err="1" smtClean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상품권별</a:t>
            </a:r>
            <a:r>
              <a:rPr lang="ko-KR" altLang="en-US" sz="1000" spc="-60" dirty="0" smtClean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 보유한도는</a:t>
            </a:r>
            <a:r>
              <a:rPr lang="en-US" altLang="ko-KR" sz="1000" spc="-60" dirty="0" smtClean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 </a:t>
            </a:r>
            <a:r>
              <a:rPr lang="en-US" altLang="ko-KR" sz="1000" spc="-6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50</a:t>
            </a:r>
            <a:r>
              <a:rPr lang="ko-KR" altLang="en-US" sz="1000" spc="-6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만원이고</a:t>
            </a:r>
            <a:r>
              <a:rPr lang="en-US" altLang="ko-KR" sz="1000" spc="-6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, </a:t>
            </a:r>
            <a:r>
              <a:rPr lang="ko-KR" altLang="en-US" sz="1000" spc="-6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구매계좌 등록 시 </a:t>
            </a:r>
            <a:r>
              <a:rPr lang="en-US" altLang="ko-KR" sz="1000" spc="-6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200</a:t>
            </a:r>
            <a:r>
              <a:rPr lang="ko-KR" altLang="en-US" sz="1000" spc="-6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만원으로 증액됩니다</a:t>
            </a:r>
            <a:r>
              <a:rPr lang="en-US" altLang="ko-KR" sz="1000" spc="-60" dirty="0" smtClean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spc="-60" dirty="0" smtClean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정책수당 </a:t>
            </a:r>
            <a:r>
              <a:rPr lang="ko-KR" altLang="en-US" sz="1000" spc="-6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지급액은 보유한도에 포함되지 </a:t>
            </a:r>
            <a:r>
              <a:rPr lang="ko-KR" altLang="en-US" sz="1000" spc="-60" dirty="0" smtClean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않습니다</a:t>
            </a:r>
            <a:r>
              <a:rPr lang="en-US" altLang="ko-KR" sz="1000" spc="-60" dirty="0" smtClean="0">
                <a:latin typeface="나눔스퀘어" panose="020B0600000101010101" pitchFamily="50" charset="-127"/>
                <a:ea typeface="나눔스퀘어" panose="020B0600000101010101" pitchFamily="50" charset="-127"/>
                <a:cs typeface="Arial"/>
                <a:sym typeface="Arial"/>
              </a:rPr>
              <a:t>.</a:t>
            </a:r>
            <a:endParaRPr lang="en-US" altLang="ko-KR" sz="1000" dirty="0">
              <a:latin typeface="나눔스퀘어" panose="020B0600000101010101" pitchFamily="50" charset="-127"/>
              <a:ea typeface="나눔스퀘어" panose="020B0600000101010101" pitchFamily="50" charset="-127"/>
              <a:sym typeface="Arial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기존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제로페이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가맹점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(2021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년 이전 가입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및 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2022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년 이후 신규 서울사랑상품권 </a:t>
            </a:r>
            <a:r>
              <a:rPr lang="ko-KR" altLang="en-US" sz="1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가맹점에서 사용 가능합니다</a:t>
            </a:r>
            <a:r>
              <a:rPr lang="en-US" altLang="ko-KR" sz="10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655257"/>
              </p:ext>
            </p:extLst>
          </p:nvPr>
        </p:nvGraphicFramePr>
        <p:xfrm>
          <a:off x="633501" y="265872"/>
          <a:ext cx="7899312" cy="28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86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06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꼭</a:t>
                      </a:r>
                      <a:r>
                        <a:rPr kumimoji="0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! </a:t>
                      </a: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알아두세요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+mn-cs"/>
                        </a:rPr>
                        <a:t>▲ </a:t>
                      </a:r>
                      <a:endParaRPr kumimoji="0" lang="ko-KR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59" y="3789040"/>
            <a:ext cx="65913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9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497</Words>
  <Application>Microsoft Office PowerPoint</Application>
  <PresentationFormat>화면 슬라이드 쇼(4:3)</PresentationFormat>
  <Paragraphs>119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</cp:revision>
  <dcterms:created xsi:type="dcterms:W3CDTF">2022-02-07T05:26:33Z</dcterms:created>
  <dcterms:modified xsi:type="dcterms:W3CDTF">2022-02-07T05:28:01Z</dcterms:modified>
</cp:coreProperties>
</file>